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17" r:id="rId2"/>
  </p:sldMasterIdLst>
  <p:notesMasterIdLst>
    <p:notesMasterId r:id="rId35"/>
  </p:notesMasterIdLst>
  <p:handoutMasterIdLst>
    <p:handoutMasterId r:id="rId36"/>
  </p:handoutMasterIdLst>
  <p:sldIdLst>
    <p:sldId id="437" r:id="rId3"/>
    <p:sldId id="524" r:id="rId4"/>
    <p:sldId id="498" r:id="rId5"/>
    <p:sldId id="529" r:id="rId6"/>
    <p:sldId id="479" r:id="rId7"/>
    <p:sldId id="528" r:id="rId8"/>
    <p:sldId id="370" r:id="rId9"/>
    <p:sldId id="409" r:id="rId10"/>
    <p:sldId id="500" r:id="rId11"/>
    <p:sldId id="491" r:id="rId12"/>
    <p:sldId id="511" r:id="rId13"/>
    <p:sldId id="503" r:id="rId14"/>
    <p:sldId id="464" r:id="rId15"/>
    <p:sldId id="522" r:id="rId16"/>
    <p:sldId id="493" r:id="rId17"/>
    <p:sldId id="372" r:id="rId18"/>
    <p:sldId id="466" r:id="rId19"/>
    <p:sldId id="527" r:id="rId20"/>
    <p:sldId id="449" r:id="rId21"/>
    <p:sldId id="451" r:id="rId22"/>
    <p:sldId id="459" r:id="rId23"/>
    <p:sldId id="465" r:id="rId24"/>
    <p:sldId id="470" r:id="rId25"/>
    <p:sldId id="490" r:id="rId26"/>
    <p:sldId id="485" r:id="rId27"/>
    <p:sldId id="507" r:id="rId28"/>
    <p:sldId id="513" r:id="rId29"/>
    <p:sldId id="525" r:id="rId30"/>
    <p:sldId id="516" r:id="rId31"/>
    <p:sldId id="520" r:id="rId32"/>
    <p:sldId id="518" r:id="rId33"/>
    <p:sldId id="438" r:id="rId34"/>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780C104-3270-8A4B-ADA7-6FE558B9B2B1}">
          <p14:sldIdLst>
            <p14:sldId id="437"/>
            <p14:sldId id="524"/>
            <p14:sldId id="498"/>
            <p14:sldId id="529"/>
            <p14:sldId id="479"/>
          </p14:sldIdLst>
        </p14:section>
        <p14:section name="Weather" id="{3357392F-0CCF-EF46-82FC-B2AEC5879C9E}">
          <p14:sldIdLst>
            <p14:sldId id="528"/>
            <p14:sldId id="370"/>
            <p14:sldId id="409"/>
            <p14:sldId id="500"/>
            <p14:sldId id="491"/>
            <p14:sldId id="511"/>
            <p14:sldId id="503"/>
            <p14:sldId id="464"/>
            <p14:sldId id="522"/>
            <p14:sldId id="493"/>
          </p14:sldIdLst>
        </p14:section>
        <p14:section name="Cognitive" id="{22D62605-2A19-7647-879E-B1D5FD87992D}">
          <p14:sldIdLst>
            <p14:sldId id="372"/>
            <p14:sldId id="466"/>
            <p14:sldId id="527"/>
            <p14:sldId id="449"/>
            <p14:sldId id="451"/>
          </p14:sldIdLst>
        </p14:section>
        <p14:section name="Platform" id="{A430CE4F-2E26-E74A-AF67-F68C8067ECE8}">
          <p14:sldIdLst>
            <p14:sldId id="459"/>
            <p14:sldId id="465"/>
            <p14:sldId id="470"/>
          </p14:sldIdLst>
        </p14:section>
        <p14:section name="Solutions &amp; Use Cases" id="{B1D7CFB3-281D-0B4C-8912-DB4212FD12A8}">
          <p14:sldIdLst>
            <p14:sldId id="490"/>
            <p14:sldId id="485"/>
            <p14:sldId id="507"/>
            <p14:sldId id="513"/>
            <p14:sldId id="525"/>
            <p14:sldId id="516"/>
            <p14:sldId id="520"/>
          </p14:sldIdLst>
        </p14:section>
        <p14:section name="Summary" id="{1838A55C-240E-8846-9667-CD90B25BCB0C}">
          <p14:sldIdLst>
            <p14:sldId id="518"/>
            <p14:sldId id="438"/>
          </p14:sldIdLst>
        </p14:section>
      </p14:sectionLst>
    </p:ext>
    <p:ext uri="{EFAFB233-063F-42B5-8137-9DF3F51BA10A}">
      <p15:sldGuideLst xmlns:p15="http://schemas.microsoft.com/office/powerpoint/2012/main">
        <p15:guide id="1" orient="horz" pos="2148">
          <p15:clr>
            <a:srgbClr val="A4A3A4"/>
          </p15:clr>
        </p15:guide>
        <p15:guide id="2" pos="5759">
          <p15:clr>
            <a:srgbClr val="A4A3A4"/>
          </p15:clr>
        </p15:guide>
        <p15:guide id="3" orient="horz" pos="2388">
          <p15:clr>
            <a:srgbClr val="A4A3A4"/>
          </p15:clr>
        </p15:guide>
        <p15:guide id="4" orient="horz" pos="180">
          <p15:clr>
            <a:srgbClr val="A4A3A4"/>
          </p15:clr>
        </p15:guide>
        <p15:guide id="5" orient="horz" pos="660">
          <p15:clr>
            <a:srgbClr val="A4A3A4"/>
          </p15:clr>
        </p15:guide>
        <p15:guide id="6" pos="2831">
          <p15:clr>
            <a:srgbClr val="A4A3A4"/>
          </p15:clr>
        </p15:guide>
        <p15:guide id="7" orient="horz" pos="3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950"/>
    <a:srgbClr val="1E4FC5"/>
    <a:srgbClr val="C52113"/>
    <a:srgbClr val="FFEAA0"/>
    <a:srgbClr val="F0B405"/>
    <a:srgbClr val="34A7FA"/>
    <a:srgbClr val="B5A1DF"/>
    <a:srgbClr val="988CFF"/>
    <a:srgbClr val="987EDC"/>
    <a:srgbClr val="252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5" autoAdjust="0"/>
    <p:restoredTop sz="89809" autoAdjust="0"/>
  </p:normalViewPr>
  <p:slideViewPr>
    <p:cSldViewPr>
      <p:cViewPr varScale="1">
        <p:scale>
          <a:sx n="106" d="100"/>
          <a:sy n="106" d="100"/>
        </p:scale>
        <p:origin x="1086" y="84"/>
      </p:cViewPr>
      <p:guideLst>
        <p:guide orient="horz" pos="2148"/>
        <p:guide pos="5759"/>
        <p:guide orient="horz" pos="2388"/>
        <p:guide orient="horz" pos="180"/>
        <p:guide orient="horz" pos="660"/>
        <p:guide pos="2831"/>
        <p:guide orient="horz" pos="36"/>
      </p:guideLst>
    </p:cSldViewPr>
  </p:slideViewPr>
  <p:outlineViewPr>
    <p:cViewPr>
      <p:scale>
        <a:sx n="60" d="100"/>
        <a:sy n="60"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142" d="100"/>
          <a:sy n="142" d="100"/>
        </p:scale>
        <p:origin x="249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neilley\Documents\PFP%20Experiment%20graphs.xlsx"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3849677881173901E-2"/>
          <c:y val="5.28455284552845E-2"/>
          <c:w val="0.93645335242185601"/>
          <c:h val="0.84033896677549502"/>
        </c:manualLayout>
      </c:layout>
      <c:barChart>
        <c:barDir val="col"/>
        <c:grouping val="clustered"/>
        <c:varyColors val="0"/>
        <c:ser>
          <c:idx val="0"/>
          <c:order val="0"/>
          <c:spPr>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c:spPr>
          <c:invertIfNegative val="0"/>
          <c:dPt>
            <c:idx val="0"/>
            <c:invertIfNegative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c:spPr>
          </c:dPt>
          <c:dPt>
            <c:idx val="1"/>
            <c:invertIfNegative val="0"/>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c:spPr>
          </c:dPt>
          <c:dPt>
            <c:idx val="2"/>
            <c:invertIfNegative val="0"/>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c:spPr>
          </c:dPt>
          <c:dPt>
            <c:idx val="3"/>
            <c:invertIfNegative val="0"/>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c:spPr>
          </c:dPt>
          <c:dPt>
            <c:idx val="8"/>
            <c:invertIfNegative val="0"/>
            <c:bubble3D val="0"/>
          </c:dPt>
          <c:dPt>
            <c:idx val="9"/>
            <c:invertIfNegative val="0"/>
            <c:bubble3D val="0"/>
          </c:dPt>
          <c:dPt>
            <c:idx val="10"/>
            <c:invertIfNegative val="0"/>
            <c:bubble3D val="0"/>
          </c:dPt>
          <c:dPt>
            <c:idx val="11"/>
            <c:invertIfNegative val="0"/>
            <c:bubble3D val="0"/>
          </c:dPt>
          <c:cat>
            <c:strRef>
              <c:f>Sheet3!$A$1:$A$12</c:f>
              <c:strCache>
                <c:ptCount val="12"/>
                <c:pt idx="0">
                  <c:v>FoD</c:v>
                </c:pt>
                <c:pt idx="1">
                  <c:v> mav</c:v>
                </c:pt>
                <c:pt idx="2">
                  <c:v> grid mos</c:v>
                </c:pt>
                <c:pt idx="3">
                  <c:v>nammo</c:v>
                </c:pt>
                <c:pt idx="4">
                  <c:v> ecmwf_ens</c:v>
                </c:pt>
                <c:pt idx="5">
                  <c:v>ecmwf</c:v>
                </c:pt>
                <c:pt idx="6">
                  <c:v>nam</c:v>
                </c:pt>
                <c:pt idx="7">
                  <c:v>rpm-reg</c:v>
                </c:pt>
                <c:pt idx="8">
                  <c:v>mex</c:v>
                </c:pt>
                <c:pt idx="9">
                  <c:v> rpm-glbl</c:v>
                </c:pt>
                <c:pt idx="10">
                  <c:v>gfs</c:v>
                </c:pt>
                <c:pt idx="11">
                  <c:v>gefs</c:v>
                </c:pt>
              </c:strCache>
            </c:strRef>
          </c:cat>
          <c:val>
            <c:numRef>
              <c:f>Sheet3!$B$1:$B$12</c:f>
              <c:numCache>
                <c:formatCode>General</c:formatCode>
                <c:ptCount val="12"/>
                <c:pt idx="0">
                  <c:v>1.8</c:v>
                </c:pt>
                <c:pt idx="1">
                  <c:v>2.16</c:v>
                </c:pt>
                <c:pt idx="2">
                  <c:v>2.19</c:v>
                </c:pt>
                <c:pt idx="3">
                  <c:v>2.29</c:v>
                </c:pt>
                <c:pt idx="4">
                  <c:v>2.41</c:v>
                </c:pt>
                <c:pt idx="5">
                  <c:v>2.4300000000000002</c:v>
                </c:pt>
                <c:pt idx="6">
                  <c:v>2.58</c:v>
                </c:pt>
                <c:pt idx="7">
                  <c:v>2.63</c:v>
                </c:pt>
                <c:pt idx="8">
                  <c:v>2.72</c:v>
                </c:pt>
                <c:pt idx="9">
                  <c:v>2.77</c:v>
                </c:pt>
                <c:pt idx="10">
                  <c:v>2.83</c:v>
                </c:pt>
                <c:pt idx="11">
                  <c:v>2.85</c:v>
                </c:pt>
              </c:numCache>
            </c:numRef>
          </c:val>
        </c:ser>
        <c:dLbls>
          <c:showLegendKey val="0"/>
          <c:showVal val="0"/>
          <c:showCatName val="0"/>
          <c:showSerName val="0"/>
          <c:showPercent val="0"/>
          <c:showBubbleSize val="0"/>
        </c:dLbls>
        <c:gapWidth val="66"/>
        <c:overlap val="-66"/>
        <c:axId val="987513872"/>
        <c:axId val="987514264"/>
      </c:barChart>
      <c:catAx>
        <c:axId val="987513872"/>
        <c:scaling>
          <c:orientation val="minMax"/>
        </c:scaling>
        <c:delete val="0"/>
        <c:axPos val="b"/>
        <c:numFmt formatCode="General" sourceLinked="0"/>
        <c:majorTickMark val="out"/>
        <c:minorTickMark val="none"/>
        <c:tickLblPos val="nextTo"/>
        <c:txPr>
          <a:bodyPr/>
          <a:lstStyle/>
          <a:p>
            <a:pPr>
              <a:defRPr sz="1000" b="0">
                <a:solidFill>
                  <a:schemeClr val="accent2"/>
                </a:solidFill>
                <a:latin typeface="Helvetica Neue" charset="0"/>
                <a:ea typeface="Helvetica Neue" charset="0"/>
                <a:cs typeface="Helvetica Neue" charset="0"/>
              </a:defRPr>
            </a:pPr>
            <a:endParaRPr lang="en-US"/>
          </a:p>
        </c:txPr>
        <c:crossAx val="987514264"/>
        <c:crosses val="autoZero"/>
        <c:auto val="1"/>
        <c:lblAlgn val="ctr"/>
        <c:lblOffset val="100"/>
        <c:noMultiLvlLbl val="0"/>
      </c:catAx>
      <c:valAx>
        <c:axId val="987514264"/>
        <c:scaling>
          <c:orientation val="minMax"/>
          <c:max val="3"/>
          <c:min val="1.4"/>
        </c:scaling>
        <c:delete val="0"/>
        <c:axPos val="l"/>
        <c:majorGridlines/>
        <c:numFmt formatCode="General" sourceLinked="1"/>
        <c:majorTickMark val="out"/>
        <c:minorTickMark val="none"/>
        <c:tickLblPos val="nextTo"/>
        <c:txPr>
          <a:bodyPr/>
          <a:lstStyle/>
          <a:p>
            <a:pPr>
              <a:defRPr>
                <a:solidFill>
                  <a:schemeClr val="bg1"/>
                </a:solidFill>
              </a:defRPr>
            </a:pPr>
            <a:endParaRPr lang="en-US"/>
          </a:p>
        </c:txPr>
        <c:crossAx val="98751387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92501287806302E-2"/>
          <c:y val="2.6660440255187101E-2"/>
          <c:w val="0.93265827752839303"/>
          <c:h val="0.80037855844942496"/>
        </c:manualLayout>
      </c:layout>
      <c:barChart>
        <c:barDir val="col"/>
        <c:grouping val="clustered"/>
        <c:varyColors val="0"/>
        <c:ser>
          <c:idx val="0"/>
          <c:order val="0"/>
          <c:tx>
            <c:strRef>
              <c:f>Sheet1!$B$1</c:f>
              <c:strCache>
                <c:ptCount val="1"/>
                <c:pt idx="0">
                  <c:v>Snowfall (in.)</c:v>
                </c:pt>
              </c:strCache>
            </c:strRef>
          </c:tx>
          <c:spPr>
            <a:solidFill>
              <a:schemeClr val="accent1"/>
            </a:solidFill>
            <a:ln>
              <a:noFill/>
            </a:ln>
            <a:effectLst/>
          </c:spPr>
          <c:invertIfNegative val="0"/>
          <c:dPt>
            <c:idx val="0"/>
            <c:invertIfNegative val="0"/>
            <c:bubble3D val="0"/>
            <c:spPr>
              <a:solidFill>
                <a:srgbClr val="002060"/>
              </a:solidFill>
              <a:ln>
                <a:noFill/>
              </a:ln>
              <a:effectLst/>
            </c:spPr>
          </c:dPt>
          <c:dPt>
            <c:idx val="1"/>
            <c:invertIfNegative val="0"/>
            <c:bubble3D val="0"/>
            <c:spPr>
              <a:solidFill>
                <a:schemeClr val="bg1"/>
              </a:solidFill>
              <a:ln>
                <a:noFill/>
              </a:ln>
              <a:effectLst/>
            </c:spPr>
          </c:dPt>
          <c:dPt>
            <c:idx val="2"/>
            <c:invertIfNegative val="0"/>
            <c:bubble3D val="0"/>
            <c:spPr>
              <a:solidFill>
                <a:schemeClr val="bg1"/>
              </a:solidFill>
              <a:ln>
                <a:noFill/>
              </a:ln>
              <a:effectLst/>
            </c:spPr>
          </c:dPt>
          <c:dPt>
            <c:idx val="3"/>
            <c:invertIfNegative val="0"/>
            <c:bubble3D val="0"/>
            <c:spPr>
              <a:solidFill>
                <a:schemeClr val="bg1"/>
              </a:solidFill>
              <a:ln>
                <a:noFill/>
              </a:ln>
              <a:effectLst/>
            </c:spPr>
          </c:dPt>
          <c:dPt>
            <c:idx val="4"/>
            <c:invertIfNegative val="0"/>
            <c:bubble3D val="0"/>
            <c:spPr>
              <a:solidFill>
                <a:schemeClr val="bg1"/>
              </a:solidFill>
              <a:ln>
                <a:noFill/>
              </a:ln>
              <a:effectLst/>
            </c:spPr>
          </c:dPt>
          <c:dPt>
            <c:idx val="5"/>
            <c:invertIfNegative val="0"/>
            <c:bubble3D val="0"/>
            <c:spPr>
              <a:solidFill>
                <a:schemeClr val="bg1"/>
              </a:solidFill>
              <a:ln>
                <a:noFill/>
              </a:ln>
              <a:effectLst/>
            </c:spPr>
          </c:dPt>
          <c:dPt>
            <c:idx val="6"/>
            <c:invertIfNegative val="0"/>
            <c:bubble3D val="0"/>
            <c:spPr>
              <a:solidFill>
                <a:schemeClr val="bg1"/>
              </a:solidFill>
              <a:ln>
                <a:noFill/>
              </a:ln>
              <a:effectLst/>
            </c:spPr>
          </c:dPt>
          <c:dPt>
            <c:idx val="7"/>
            <c:invertIfNegative val="0"/>
            <c:bubble3D val="0"/>
            <c:spPr>
              <a:solidFill>
                <a:schemeClr val="bg1"/>
              </a:solidFill>
              <a:ln>
                <a:noFill/>
              </a:ln>
              <a:effectLst/>
            </c:spPr>
          </c:dPt>
          <c:dPt>
            <c:idx val="8"/>
            <c:invertIfNegative val="0"/>
            <c:bubble3D val="0"/>
            <c:spPr>
              <a:solidFill>
                <a:schemeClr val="bg1"/>
              </a:solidFill>
              <a:ln>
                <a:noFill/>
              </a:ln>
              <a:effectLst/>
            </c:spPr>
          </c:dPt>
          <c:dPt>
            <c:idx val="9"/>
            <c:invertIfNegative val="0"/>
            <c:bubble3D val="0"/>
            <c:spPr>
              <a:solidFill>
                <a:schemeClr val="bg1"/>
              </a:solidFill>
              <a:ln>
                <a:noFill/>
              </a:ln>
              <a:effectLst/>
            </c:spPr>
          </c:dPt>
          <c:dPt>
            <c:idx val="10"/>
            <c:invertIfNegative val="0"/>
            <c:bubble3D val="0"/>
            <c:spPr>
              <a:solidFill>
                <a:schemeClr val="bg2"/>
              </a:solidFill>
              <a:ln>
                <a:noFill/>
              </a:ln>
              <a:effectLst/>
            </c:spPr>
          </c:dPt>
          <c:dPt>
            <c:idx val="11"/>
            <c:invertIfNegative val="0"/>
            <c:bubble3D val="0"/>
            <c:spPr>
              <a:solidFill>
                <a:schemeClr val="bg1"/>
              </a:solidFill>
              <a:ln>
                <a:noFill/>
              </a:ln>
              <a:effectLst/>
            </c:spPr>
          </c:dPt>
          <c:dPt>
            <c:idx val="12"/>
            <c:invertIfNegative val="0"/>
            <c:bubble3D val="0"/>
            <c:spPr>
              <a:solidFill>
                <a:schemeClr val="bg1"/>
              </a:solidFill>
              <a:ln>
                <a:noFill/>
              </a:ln>
              <a:effectLst/>
            </c:spPr>
          </c:dPt>
          <c:dPt>
            <c:idx val="13"/>
            <c:invertIfNegative val="0"/>
            <c:bubble3D val="0"/>
            <c:spPr>
              <a:solidFill>
                <a:schemeClr val="bg1"/>
              </a:solidFill>
              <a:ln>
                <a:noFill/>
              </a:ln>
              <a:effectLst/>
            </c:spPr>
          </c:dPt>
          <c:dPt>
            <c:idx val="14"/>
            <c:invertIfNegative val="0"/>
            <c:bubble3D val="0"/>
            <c:spPr>
              <a:solidFill>
                <a:schemeClr val="bg1"/>
              </a:solidFill>
              <a:ln>
                <a:noFill/>
              </a:ln>
              <a:effectLst/>
            </c:spPr>
          </c:dPt>
          <c:dPt>
            <c:idx val="15"/>
            <c:invertIfNegative val="0"/>
            <c:bubble3D val="0"/>
            <c:spPr>
              <a:solidFill>
                <a:schemeClr val="bg1"/>
              </a:solidFill>
              <a:ln>
                <a:noFill/>
              </a:ln>
              <a:effectLst/>
            </c:spPr>
          </c:dPt>
          <c:dPt>
            <c:idx val="16"/>
            <c:invertIfNegative val="0"/>
            <c:bubble3D val="0"/>
            <c:spPr>
              <a:solidFill>
                <a:schemeClr val="bg1"/>
              </a:solidFill>
              <a:ln>
                <a:noFill/>
              </a:ln>
              <a:effectLst/>
            </c:spPr>
          </c:dPt>
          <c:cat>
            <c:numRef>
              <c:f>Sheet1!$A$2:$A$22</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cat>
          <c:val>
            <c:numRef>
              <c:f>Sheet1!$B$2:$B$22</c:f>
              <c:numCache>
                <c:formatCode>General</c:formatCode>
                <c:ptCount val="21"/>
                <c:pt idx="0">
                  <c:v>14</c:v>
                </c:pt>
                <c:pt idx="1">
                  <c:v>5</c:v>
                </c:pt>
                <c:pt idx="2">
                  <c:v>7</c:v>
                </c:pt>
                <c:pt idx="3">
                  <c:v>8</c:v>
                </c:pt>
                <c:pt idx="4">
                  <c:v>8.3000000000000007</c:v>
                </c:pt>
                <c:pt idx="5">
                  <c:v>7</c:v>
                </c:pt>
                <c:pt idx="6">
                  <c:v>5</c:v>
                </c:pt>
                <c:pt idx="7">
                  <c:v>4.3</c:v>
                </c:pt>
                <c:pt idx="8">
                  <c:v>4.3</c:v>
                </c:pt>
                <c:pt idx="9">
                  <c:v>6</c:v>
                </c:pt>
                <c:pt idx="10">
                  <c:v>10</c:v>
                </c:pt>
                <c:pt idx="11">
                  <c:v>6.2</c:v>
                </c:pt>
                <c:pt idx="12">
                  <c:v>4.4000000000000004</c:v>
                </c:pt>
                <c:pt idx="13">
                  <c:v>4.3</c:v>
                </c:pt>
                <c:pt idx="14">
                  <c:v>3</c:v>
                </c:pt>
                <c:pt idx="15">
                  <c:v>2.2000000000000002</c:v>
                </c:pt>
                <c:pt idx="16">
                  <c:v>1</c:v>
                </c:pt>
              </c:numCache>
            </c:numRef>
          </c:val>
        </c:ser>
        <c:dLbls>
          <c:showLegendKey val="0"/>
          <c:showVal val="0"/>
          <c:showCatName val="0"/>
          <c:showSerName val="0"/>
          <c:showPercent val="0"/>
          <c:showBubbleSize val="0"/>
        </c:dLbls>
        <c:gapWidth val="39"/>
        <c:overlap val="-55"/>
        <c:axId val="987526416"/>
        <c:axId val="987526808"/>
      </c:barChart>
      <c:catAx>
        <c:axId val="987526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87526808"/>
        <c:crosses val="autoZero"/>
        <c:auto val="1"/>
        <c:lblAlgn val="ctr"/>
        <c:lblOffset val="100"/>
        <c:noMultiLvlLbl val="0"/>
      </c:catAx>
      <c:valAx>
        <c:axId val="987526808"/>
        <c:scaling>
          <c:orientation val="minMax"/>
        </c:scaling>
        <c:delete val="0"/>
        <c:axPos val="l"/>
        <c:majorGridlines>
          <c:spPr>
            <a:ln w="9525" cap="flat" cmpd="sng" algn="ctr">
              <a:solidFill>
                <a:schemeClr val="accent5"/>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87526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562DA25-EBBC-3F41-B351-B7DA04F72A93}" type="datetimeFigureOut">
              <a:rPr lang="en-US" smtClean="0"/>
              <a:t>2/8/2017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5F9F25-27EE-8E47-9552-2E1AE4C9A609}" type="slidenum">
              <a:rPr lang="en-US" smtClean="0"/>
              <a:t>‹#›</a:t>
            </a:fld>
            <a:endParaRPr lang="en-US"/>
          </a:p>
        </p:txBody>
      </p:sp>
    </p:spTree>
    <p:extLst>
      <p:ext uri="{BB962C8B-B14F-4D97-AF65-F5344CB8AC3E}">
        <p14:creationId xmlns:p14="http://schemas.microsoft.com/office/powerpoint/2010/main" val="26756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21FC3216-3E4B-40CE-9367-ACB70ECAAE88}" type="datetimeFigureOut">
              <a:rPr lang="en-US" smtClean="0"/>
              <a:t>2/8/2017</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B50F86D4-1C2B-429E-8126-E822CC343766}" type="slidenum">
              <a:rPr lang="en-US" smtClean="0"/>
              <a:t>‹#›</a:t>
            </a:fld>
            <a:endParaRPr lang="en-US"/>
          </a:p>
        </p:txBody>
      </p:sp>
    </p:spTree>
    <p:extLst>
      <p:ext uri="{BB962C8B-B14F-4D97-AF65-F5344CB8AC3E}">
        <p14:creationId xmlns:p14="http://schemas.microsoft.com/office/powerpoint/2010/main" val="1300141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theweathercompany.com/company/award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 Slide</a:t>
            </a:r>
          </a:p>
          <a:p>
            <a:r>
              <a:rPr lang="en-US" dirty="0" smtClean="0"/>
              <a:t>Objective: Introduce yourself;</a:t>
            </a:r>
            <a:r>
              <a:rPr lang="en-US" baseline="0" dirty="0" smtClean="0"/>
              <a:t> set the stage for the video</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a:t>
            </a:fld>
            <a:endParaRPr lang="en-US"/>
          </a:p>
        </p:txBody>
      </p:sp>
    </p:spTree>
    <p:extLst>
      <p:ext uri="{BB962C8B-B14F-4D97-AF65-F5344CB8AC3E}">
        <p14:creationId xmlns:p14="http://schemas.microsoft.com/office/powerpoint/2010/main" val="1160190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of slides 12-14: Tell the story of ACCURACY</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The best forecast model in the world doesn’t produce the best forecast. A combination of 162 models does. </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12</a:t>
            </a:fld>
            <a:endParaRPr lang="en-US"/>
          </a:p>
        </p:txBody>
      </p:sp>
    </p:spTree>
    <p:extLst>
      <p:ext uri="{BB962C8B-B14F-4D97-AF65-F5344CB8AC3E}">
        <p14:creationId xmlns:p14="http://schemas.microsoft.com/office/powerpoint/2010/main" val="3412125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For our Forecasts on Demand solution, we bring in 162 different sources and models  –</a:t>
            </a:r>
            <a:r>
              <a:rPr lang="en-US" sz="1200" kern="1200" dirty="0" smtClean="0">
                <a:solidFill>
                  <a:schemeClr val="tx1"/>
                </a:solidFill>
                <a:effectLst/>
                <a:latin typeface="+mn-lt"/>
                <a:ea typeface="+mn-ea"/>
                <a:cs typeface="+mn-cs"/>
              </a:rPr>
              <a:t>Japanese, Canadians, </a:t>
            </a:r>
            <a:r>
              <a:rPr lang="en-US" sz="1200" kern="1200" dirty="0" err="1" smtClean="0">
                <a:solidFill>
                  <a:schemeClr val="tx1"/>
                </a:solidFill>
                <a:effectLst/>
                <a:latin typeface="+mn-lt"/>
                <a:ea typeface="+mn-ea"/>
                <a:cs typeface="+mn-cs"/>
              </a:rPr>
              <a:t>brits</a:t>
            </a:r>
            <a:r>
              <a:rPr lang="en-US" sz="1200" kern="1200" dirty="0" smtClean="0">
                <a:solidFill>
                  <a:schemeClr val="tx1"/>
                </a:solidFill>
                <a:effectLst/>
                <a:latin typeface="+mn-lt"/>
                <a:ea typeface="+mn-ea"/>
                <a:cs typeface="+mn-cs"/>
              </a:rPr>
              <a:t>, US, EURO, our own models. All of these different inputs. Now, there are times when a single model will produce a better forecast. But our approach ON AVERAGE produces a better forecast day 1, day 5, day 10 - Tokyo, Bangkok, Rio, Austin. And, we intelligently weight every forecast input to come ups with a better forecast. And we are really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smart about the weighting. Which will differ</a:t>
            </a:r>
            <a:r>
              <a:rPr lang="en-US" sz="1200" kern="1200" baseline="0" dirty="0" smtClean="0">
                <a:solidFill>
                  <a:schemeClr val="tx1"/>
                </a:solidFill>
                <a:effectLst/>
                <a:latin typeface="+mn-lt"/>
                <a:ea typeface="+mn-ea"/>
                <a:cs typeface="+mn-cs"/>
              </a:rPr>
              <a:t> by location, type of weather, time of year. So many different variables.</a:t>
            </a:r>
            <a:endParaRPr lang="en-US" dirty="0" smtClean="0"/>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13</a:t>
            </a:fld>
            <a:endParaRPr lang="en-US"/>
          </a:p>
        </p:txBody>
      </p:sp>
    </p:spTree>
    <p:extLst>
      <p:ext uri="{BB962C8B-B14F-4D97-AF65-F5344CB8AC3E}">
        <p14:creationId xmlns:p14="http://schemas.microsoft.com/office/powerpoint/2010/main" val="145785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accent4"/>
                </a:solidFill>
                <a:latin typeface="Arial"/>
                <a:cs typeface="Arial"/>
              </a:rPr>
              <a:t>Objective: Tell the story of Probabilistic Forecasting and why it’s the</a:t>
            </a:r>
            <a:r>
              <a:rPr lang="en-US" baseline="0" dirty="0" smtClean="0">
                <a:solidFill>
                  <a:schemeClr val="accent4"/>
                </a:solidFill>
                <a:latin typeface="Arial"/>
                <a:cs typeface="Arial"/>
              </a:rPr>
              <a:t> future.</a:t>
            </a:r>
          </a:p>
          <a:p>
            <a:endParaRPr lang="en-US" dirty="0" smtClean="0">
              <a:solidFill>
                <a:schemeClr val="accent4"/>
              </a:solidFill>
              <a:latin typeface="Arial"/>
              <a:cs typeface="Arial"/>
            </a:endParaRPr>
          </a:p>
          <a:p>
            <a:r>
              <a:rPr lang="en-US" dirty="0" smtClean="0">
                <a:solidFill>
                  <a:schemeClr val="accent4"/>
                </a:solidFill>
                <a:latin typeface="Arial"/>
                <a:cs typeface="Arial"/>
              </a:rPr>
              <a:t>We’re showing you a probabilistic</a:t>
            </a:r>
            <a:r>
              <a:rPr lang="en-US" baseline="0" dirty="0" smtClean="0">
                <a:solidFill>
                  <a:schemeClr val="accent4"/>
                </a:solidFill>
                <a:latin typeface="Arial"/>
                <a:cs typeface="Arial"/>
              </a:rPr>
              <a:t> forecast for a storm earlier this year. </a:t>
            </a:r>
            <a:r>
              <a:rPr lang="en-US" dirty="0" smtClean="0">
                <a:solidFill>
                  <a:schemeClr val="accent4"/>
                </a:solidFill>
                <a:latin typeface="Arial"/>
                <a:cs typeface="Arial"/>
              </a:rPr>
              <a:t>On the day of the storm on the consumer app, the forecast for this particular</a:t>
            </a:r>
            <a:r>
              <a:rPr lang="en-US" baseline="0" dirty="0" smtClean="0">
                <a:solidFill>
                  <a:schemeClr val="accent4"/>
                </a:solidFill>
                <a:latin typeface="Arial"/>
                <a:cs typeface="Arial"/>
              </a:rPr>
              <a:t> location </a:t>
            </a:r>
            <a:r>
              <a:rPr lang="en-US" dirty="0" smtClean="0">
                <a:solidFill>
                  <a:schemeClr val="accent4"/>
                </a:solidFill>
                <a:latin typeface="Arial"/>
                <a:cs typeface="Arial"/>
              </a:rPr>
              <a:t>was for 4.8 inches of snow. When give a single answer, we’re providing the one that minimizes error of</a:t>
            </a:r>
            <a:r>
              <a:rPr lang="en-US" baseline="0" dirty="0" smtClean="0">
                <a:solidFill>
                  <a:schemeClr val="accent4"/>
                </a:solidFill>
                <a:latin typeface="Arial"/>
                <a:cs typeface="Arial"/>
              </a:rPr>
              <a:t> forecast. Our goal is to be as close to right as possible.</a:t>
            </a:r>
          </a:p>
          <a:p>
            <a:endParaRPr lang="en-US" baseline="0" dirty="0" smtClean="0">
              <a:solidFill>
                <a:schemeClr val="accent4"/>
              </a:solidFill>
              <a:latin typeface="Arial"/>
              <a:cs typeface="Arial"/>
            </a:endParaRPr>
          </a:p>
          <a:p>
            <a:r>
              <a:rPr lang="en-US" baseline="0" dirty="0" smtClean="0">
                <a:solidFill>
                  <a:schemeClr val="accent4"/>
                </a:solidFill>
                <a:latin typeface="Arial"/>
                <a:cs typeface="Arial"/>
              </a:rPr>
              <a:t>But there is a LOT of data in this forecast that is not captured by 4.8 inches. For example, in this particular case, the most probable outcome - from 0-16 inches</a:t>
            </a:r>
            <a:r>
              <a:rPr lang="is-IS" baseline="0" dirty="0" smtClean="0">
                <a:solidFill>
                  <a:schemeClr val="accent4"/>
                </a:solidFill>
                <a:latin typeface="Arial"/>
                <a:cs typeface="Arial"/>
              </a:rPr>
              <a:t> - is 0 inches while the second most probable outcome is 10 inches. </a:t>
            </a:r>
            <a:r>
              <a:rPr lang="en-US" baseline="0" dirty="0" smtClean="0">
                <a:solidFill>
                  <a:schemeClr val="accent4"/>
                </a:solidFill>
                <a:latin typeface="Arial"/>
                <a:cs typeface="Arial"/>
              </a:rPr>
              <a:t>A</a:t>
            </a:r>
            <a:r>
              <a:rPr lang="is-IS" baseline="0" dirty="0" smtClean="0">
                <a:solidFill>
                  <a:schemeClr val="accent4"/>
                </a:solidFill>
                <a:latin typeface="Arial"/>
                <a:cs typeface="Arial"/>
              </a:rPr>
              <a:t>nd the least error forecast is 5. All three of those numbers are reasonable to focus on. But when you understand the probability or likelihood of 10+ inches, which in this case is greater than 30%, you will make different decisions that you would if the probability were only 5%. </a:t>
            </a:r>
          </a:p>
          <a:p>
            <a:endParaRPr lang="is-IS" baseline="0" dirty="0" smtClean="0">
              <a:solidFill>
                <a:schemeClr val="accent4"/>
              </a:solidFill>
              <a:latin typeface="Arial"/>
              <a:cs typeface="Arial"/>
            </a:endParaRPr>
          </a:p>
          <a:p>
            <a:r>
              <a:rPr lang="is-IS" baseline="0" dirty="0" smtClean="0">
                <a:solidFill>
                  <a:schemeClr val="accent4"/>
                </a:solidFill>
                <a:latin typeface="Arial"/>
                <a:cs typeface="Arial"/>
              </a:rPr>
              <a:t>So, a probabilistic forecast system that provides a broad view of probabilities will lead to better, more informed decisions that result in better outcomes.</a:t>
            </a:r>
          </a:p>
          <a:p>
            <a:endParaRPr lang="is-IS" baseline="0" dirty="0" smtClean="0">
              <a:solidFill>
                <a:schemeClr val="accent4"/>
              </a:solidFill>
              <a:latin typeface="Arial"/>
              <a:cs typeface="Arial"/>
            </a:endParaRPr>
          </a:p>
          <a:p>
            <a:r>
              <a:rPr lang="is-IS" baseline="0" dirty="0" smtClean="0">
                <a:solidFill>
                  <a:schemeClr val="accent4"/>
                </a:solidFill>
                <a:latin typeface="Arial"/>
                <a:cs typeface="Arial"/>
              </a:rPr>
              <a:t>$1M a mile to evacuate people. You want to know the probability.</a:t>
            </a:r>
          </a:p>
          <a:p>
            <a:pPr marL="88102" lvl="1" indent="0">
              <a:buNone/>
            </a:pPr>
            <a:endParaRPr lang="en-US" baseline="0" dirty="0" smtClean="0"/>
          </a:p>
          <a:p>
            <a:endParaRPr lang="en-US" baseline="0" dirty="0" smtClean="0"/>
          </a:p>
          <a:p>
            <a:endParaRPr lang="en-US" dirty="0" smtClean="0"/>
          </a:p>
          <a:p>
            <a:pPr marL="344075" lvl="1" indent="-255973">
              <a:buAutoNum type="alphaLcParenR"/>
            </a:pPr>
            <a:endParaRPr lang="en-US" sz="1200" dirty="0" smtClean="0">
              <a:solidFill>
                <a:schemeClr val="bg1"/>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14</a:t>
            </a:fld>
            <a:endParaRPr lang="en-US"/>
          </a:p>
        </p:txBody>
      </p:sp>
    </p:spTree>
    <p:extLst>
      <p:ext uri="{BB962C8B-B14F-4D97-AF65-F5344CB8AC3E}">
        <p14:creationId xmlns:p14="http://schemas.microsoft.com/office/powerpoint/2010/main" val="1668429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450"/>
              </a:spcBef>
              <a:defRPr/>
            </a:pPr>
            <a:r>
              <a:rPr lang="en-US" sz="1200" b="0" dirty="0" smtClean="0">
                <a:solidFill>
                  <a:schemeClr val="bg1"/>
                </a:solidFill>
                <a:ea typeface="ＭＳ Ｐゴシック" charset="-128"/>
              </a:rPr>
              <a:t>Objective: Underscore value of weather data in decision making; highlight that probabilistic</a:t>
            </a:r>
            <a:r>
              <a:rPr lang="en-US" sz="1200" b="0" baseline="0" dirty="0" smtClean="0">
                <a:solidFill>
                  <a:schemeClr val="bg1"/>
                </a:solidFill>
                <a:ea typeface="ＭＳ Ｐゴシック" charset="-128"/>
              </a:rPr>
              <a:t> will be available next year.</a:t>
            </a:r>
            <a:endParaRPr lang="en-US" sz="1200" b="0" dirty="0" smtClean="0">
              <a:solidFill>
                <a:schemeClr val="bg1"/>
              </a:solidFill>
              <a:ea typeface="ＭＳ Ｐゴシック" charset="-128"/>
            </a:endParaRPr>
          </a:p>
          <a:p>
            <a:pPr algn="l">
              <a:spcBef>
                <a:spcPts val="450"/>
              </a:spcBef>
              <a:defRPr/>
            </a:pPr>
            <a:endParaRPr lang="en-US" sz="1200" b="0" dirty="0" smtClean="0">
              <a:solidFill>
                <a:schemeClr val="bg1"/>
              </a:solidFill>
              <a:ea typeface="ＭＳ Ｐゴシック" charset="-128"/>
            </a:endParaRPr>
          </a:p>
          <a:p>
            <a:pPr algn="l">
              <a:spcBef>
                <a:spcPts val="450"/>
              </a:spcBef>
              <a:defRPr/>
            </a:pPr>
            <a:r>
              <a:rPr lang="en-US" sz="1200" b="0" dirty="0" smtClean="0">
                <a:solidFill>
                  <a:schemeClr val="bg1"/>
                </a:solidFill>
                <a:ea typeface="ＭＳ Ｐゴシック" charset="-128"/>
              </a:rPr>
              <a:t>And</a:t>
            </a:r>
            <a:r>
              <a:rPr lang="en-US" sz="1200" b="0" baseline="0" dirty="0" smtClean="0">
                <a:solidFill>
                  <a:schemeClr val="bg1"/>
                </a:solidFill>
                <a:ea typeface="ＭＳ Ｐゴシック" charset="-128"/>
              </a:rPr>
              <a:t> probabilistic forecast data will be available in key weather data packages from The Weather Company early next year. At present, we offer a number of options – historical, current and forecast data that can be used to analyze, predict and make decisions.</a:t>
            </a:r>
            <a:endParaRPr lang="en-US" sz="1200" b="0" dirty="0" smtClean="0">
              <a:solidFill>
                <a:schemeClr val="bg1"/>
              </a:solidFill>
              <a:ea typeface="ＭＳ Ｐゴシック" charset="-128"/>
            </a:endParaRPr>
          </a:p>
          <a:p>
            <a:pPr algn="l">
              <a:spcBef>
                <a:spcPts val="450"/>
              </a:spcBef>
              <a:defRPr/>
            </a:pPr>
            <a:endParaRPr lang="en-US" sz="1200" b="1" dirty="0" smtClean="0">
              <a:solidFill>
                <a:schemeClr val="bg1"/>
              </a:solidFill>
              <a:ea typeface="ＭＳ Ｐゴシック" charset="-128"/>
            </a:endParaRPr>
          </a:p>
          <a:p>
            <a:pPr algn="l">
              <a:spcBef>
                <a:spcPts val="450"/>
              </a:spcBef>
              <a:defRPr/>
            </a:pPr>
            <a:r>
              <a:rPr lang="en-US" sz="1200" b="1" dirty="0" smtClean="0">
                <a:solidFill>
                  <a:schemeClr val="bg1"/>
                </a:solidFill>
                <a:ea typeface="ＭＳ Ｐゴシック" charset="-128"/>
              </a:rPr>
              <a:t>Site Based Weather Observations</a:t>
            </a:r>
          </a:p>
          <a:p>
            <a:pPr algn="l">
              <a:spcBef>
                <a:spcPts val="450"/>
              </a:spcBef>
              <a:defRPr/>
            </a:pPr>
            <a:r>
              <a:rPr lang="en-US" sz="1200" dirty="0" smtClean="0">
                <a:solidFill>
                  <a:schemeClr val="bg1"/>
                </a:solidFill>
                <a:ea typeface="ＭＳ Ｐゴシック" charset="-128"/>
              </a:rPr>
              <a:t>Weather observations from stations and crowd-sourced sensors including temperature, wind, humidity, pressure, dew point, visibility, and UV Index</a:t>
            </a:r>
          </a:p>
          <a:p>
            <a:pPr algn="l">
              <a:spcBef>
                <a:spcPts val="450"/>
              </a:spcBef>
              <a:defRPr/>
            </a:pPr>
            <a:endParaRPr lang="en-US" sz="1200" dirty="0" smtClean="0">
              <a:solidFill>
                <a:schemeClr val="bg1"/>
              </a:solidFill>
              <a:ea typeface="ＭＳ Ｐゴシック" charset="-128"/>
            </a:endParaRPr>
          </a:p>
          <a:p>
            <a:pPr algn="l">
              <a:spcBef>
                <a:spcPts val="450"/>
              </a:spcBef>
              <a:defRPr/>
            </a:pPr>
            <a:r>
              <a:rPr lang="en-US" sz="1200" b="1" dirty="0" smtClean="0">
                <a:solidFill>
                  <a:schemeClr val="bg1"/>
                </a:solidFill>
                <a:ea typeface="ＭＳ Ｐゴシック" charset="-128"/>
              </a:rPr>
              <a:t>Severe Weather Reports</a:t>
            </a:r>
          </a:p>
          <a:p>
            <a:pPr algn="l">
              <a:spcBef>
                <a:spcPts val="450"/>
              </a:spcBef>
              <a:defRPr/>
            </a:pPr>
            <a:r>
              <a:rPr lang="en-US" sz="1200" dirty="0" smtClean="0">
                <a:solidFill>
                  <a:schemeClr val="bg1"/>
                </a:solidFill>
                <a:ea typeface="ＭＳ Ｐゴシック" charset="-128"/>
              </a:rPr>
              <a:t>Hail (US only), tornado, wind, hurricane, snow, rain, ice, and lightning reports in real-time and historical observations</a:t>
            </a:r>
          </a:p>
          <a:p>
            <a:pPr algn="l">
              <a:spcBef>
                <a:spcPts val="450"/>
              </a:spcBef>
              <a:defRPr/>
            </a:pPr>
            <a:endParaRPr lang="en-US" sz="1200" dirty="0" smtClean="0">
              <a:solidFill>
                <a:schemeClr val="bg1"/>
              </a:solidFill>
              <a:ea typeface="ＭＳ Ｐゴシック" charset="-128"/>
            </a:endParaRPr>
          </a:p>
          <a:p>
            <a:pPr algn="l">
              <a:spcBef>
                <a:spcPts val="450"/>
              </a:spcBef>
              <a:defRPr/>
            </a:pPr>
            <a:r>
              <a:rPr lang="en-US" sz="1200" b="1" dirty="0" smtClean="0">
                <a:solidFill>
                  <a:schemeClr val="bg1"/>
                </a:solidFill>
                <a:ea typeface="ＭＳ Ｐゴシック" charset="-128"/>
              </a:rPr>
              <a:t>Weather Imagery</a:t>
            </a:r>
          </a:p>
          <a:p>
            <a:pPr algn="l">
              <a:spcBef>
                <a:spcPts val="450"/>
              </a:spcBef>
              <a:defRPr/>
            </a:pPr>
            <a:r>
              <a:rPr lang="en-US" sz="1200" dirty="0" smtClean="0">
                <a:solidFill>
                  <a:schemeClr val="bg1"/>
                </a:solidFill>
                <a:ea typeface="ＭＳ Ｐゴシック" charset="-128"/>
              </a:rPr>
              <a:t>Radar, </a:t>
            </a:r>
            <a:r>
              <a:rPr lang="en-US" sz="1200" dirty="0" err="1" smtClean="0">
                <a:solidFill>
                  <a:schemeClr val="bg1"/>
                </a:solidFill>
                <a:ea typeface="ＭＳ Ｐゴシック" charset="-128"/>
              </a:rPr>
              <a:t>doppler</a:t>
            </a:r>
            <a:r>
              <a:rPr lang="en-US" sz="1200" dirty="0" smtClean="0">
                <a:solidFill>
                  <a:schemeClr val="bg1"/>
                </a:solidFill>
                <a:ea typeface="ＭＳ Ｐゴシック" charset="-128"/>
              </a:rPr>
              <a:t>, and satellite imagery updated 5-60 minutes.</a:t>
            </a:r>
          </a:p>
          <a:p>
            <a:pPr algn="l">
              <a:spcBef>
                <a:spcPts val="450"/>
              </a:spcBef>
              <a:defRPr/>
            </a:pPr>
            <a:endParaRPr lang="en-US" sz="1200" dirty="0" smtClean="0">
              <a:solidFill>
                <a:schemeClr val="bg1"/>
              </a:solidFill>
              <a:ea typeface="ＭＳ Ｐゴシック" charset="-128"/>
            </a:endParaRPr>
          </a:p>
          <a:p>
            <a:pPr algn="l">
              <a:spcBef>
                <a:spcPts val="450"/>
              </a:spcBef>
              <a:defRPr/>
            </a:pPr>
            <a:r>
              <a:rPr lang="en-US" sz="1200" b="1" dirty="0" smtClean="0">
                <a:solidFill>
                  <a:schemeClr val="bg1"/>
                </a:solidFill>
                <a:ea typeface="ＭＳ Ｐゴシック" charset="-128"/>
              </a:rPr>
              <a:t>Road Conditions</a:t>
            </a:r>
          </a:p>
          <a:p>
            <a:pPr algn="l">
              <a:spcBef>
                <a:spcPts val="450"/>
              </a:spcBef>
              <a:defRPr/>
            </a:pPr>
            <a:r>
              <a:rPr lang="en-US" sz="1200" dirty="0" smtClean="0">
                <a:solidFill>
                  <a:schemeClr val="bg1"/>
                </a:solidFill>
                <a:ea typeface="ＭＳ Ｐゴシック" charset="-128"/>
              </a:rPr>
              <a:t>Accumulations and intensity of rain, snow, and ice</a:t>
            </a:r>
          </a:p>
          <a:p>
            <a:pPr algn="l">
              <a:spcBef>
                <a:spcPts val="450"/>
              </a:spcBef>
              <a:defRPr/>
            </a:pPr>
            <a:endParaRPr lang="en-US" sz="1200" dirty="0" smtClean="0">
              <a:solidFill>
                <a:schemeClr val="bg1"/>
              </a:solidFill>
              <a:ea typeface="ＭＳ Ｐゴシック" charset="-128"/>
            </a:endParaRPr>
          </a:p>
          <a:p>
            <a:pPr algn="l">
              <a:spcBef>
                <a:spcPts val="450"/>
              </a:spcBef>
              <a:defRPr/>
            </a:pPr>
            <a:r>
              <a:rPr lang="en-US" sz="1200" b="1" dirty="0" smtClean="0">
                <a:solidFill>
                  <a:schemeClr val="bg1"/>
                </a:solidFill>
                <a:ea typeface="ＭＳ Ｐゴシック" charset="-128"/>
              </a:rPr>
              <a:t>Weather Alerts</a:t>
            </a:r>
          </a:p>
          <a:p>
            <a:pPr algn="l">
              <a:spcBef>
                <a:spcPts val="450"/>
              </a:spcBef>
              <a:defRPr/>
            </a:pPr>
            <a:r>
              <a:rPr lang="en-US" sz="1200" dirty="0" smtClean="0">
                <a:solidFill>
                  <a:schemeClr val="bg1"/>
                </a:solidFill>
                <a:ea typeface="ＭＳ Ｐゴシック" charset="-128"/>
              </a:rPr>
              <a:t>Severe weather, wildfire, and earthquake alerts in real-time</a:t>
            </a:r>
          </a:p>
          <a:p>
            <a:pPr algn="l">
              <a:spcBef>
                <a:spcPts val="450"/>
              </a:spcBef>
              <a:defRPr/>
            </a:pPr>
            <a:endParaRPr lang="en-US" sz="1200" dirty="0" smtClean="0">
              <a:solidFill>
                <a:schemeClr val="bg1"/>
              </a:solidFill>
              <a:ea typeface="ＭＳ Ｐゴシック" charset="-128"/>
            </a:endParaRPr>
          </a:p>
          <a:p>
            <a:pPr algn="l">
              <a:spcBef>
                <a:spcPts val="450"/>
              </a:spcBef>
              <a:defRPr/>
            </a:pPr>
            <a:r>
              <a:rPr lang="en-US" sz="1200" b="1" dirty="0" smtClean="0">
                <a:solidFill>
                  <a:schemeClr val="bg1"/>
                </a:solidFill>
                <a:ea typeface="ＭＳ Ｐゴシック" charset="-128"/>
              </a:rPr>
              <a:t>Tropical Storms</a:t>
            </a:r>
          </a:p>
          <a:p>
            <a:pPr algn="l">
              <a:spcBef>
                <a:spcPts val="450"/>
              </a:spcBef>
              <a:defRPr/>
            </a:pPr>
            <a:r>
              <a:rPr lang="en-US" sz="1200" dirty="0" smtClean="0">
                <a:solidFill>
                  <a:schemeClr val="bg1"/>
                </a:solidFill>
                <a:ea typeface="ＭＳ Ｐゴシック" charset="-128"/>
              </a:rPr>
              <a:t>Probabilistic hurricane forecasts up to 15 days; water levels, surges, and wave height levels up to 48 hours</a:t>
            </a:r>
          </a:p>
          <a:p>
            <a:pPr algn="l">
              <a:spcBef>
                <a:spcPts val="450"/>
              </a:spcBef>
              <a:defRPr/>
            </a:pPr>
            <a:endParaRPr lang="en-US" sz="1200" dirty="0" smtClean="0">
              <a:solidFill>
                <a:schemeClr val="bg1"/>
              </a:solidFill>
              <a:ea typeface="ＭＳ Ｐゴシック" charset="-128"/>
            </a:endParaRPr>
          </a:p>
          <a:p>
            <a:pPr algn="l">
              <a:spcBef>
                <a:spcPts val="450"/>
              </a:spcBef>
              <a:defRPr/>
            </a:pPr>
            <a:r>
              <a:rPr lang="en-US" sz="1200" b="1" dirty="0" smtClean="0">
                <a:solidFill>
                  <a:schemeClr val="bg1"/>
                </a:solidFill>
                <a:ea typeface="ＭＳ Ｐゴシック" charset="-128"/>
              </a:rPr>
              <a:t>Weather Forecasts</a:t>
            </a:r>
          </a:p>
          <a:p>
            <a:pPr algn="l">
              <a:spcBef>
                <a:spcPts val="450"/>
              </a:spcBef>
              <a:defRPr/>
            </a:pPr>
            <a:r>
              <a:rPr lang="en-US" sz="1200" dirty="0" smtClean="0">
                <a:solidFill>
                  <a:schemeClr val="bg1"/>
                </a:solidFill>
                <a:ea typeface="ＭＳ Ｐゴシック" charset="-128"/>
              </a:rPr>
              <a:t>Hyper-local weather forecasts, including 1-hour windows up to 24 hours and 6-hour windows 1-15 days in the future. Includes severe weather and storm path predictions</a:t>
            </a:r>
          </a:p>
          <a:p>
            <a:pPr algn="l">
              <a:spcBef>
                <a:spcPts val="450"/>
              </a:spcBef>
              <a:defRPr/>
            </a:pPr>
            <a:endParaRPr lang="en-US" sz="1200" dirty="0" smtClean="0">
              <a:solidFill>
                <a:schemeClr val="bg1"/>
              </a:solidFill>
              <a:ea typeface="ＭＳ Ｐゴシック" charset="-128"/>
            </a:endParaRPr>
          </a:p>
          <a:p>
            <a:pPr algn="l">
              <a:spcBef>
                <a:spcPts val="450"/>
              </a:spcBef>
              <a:defRPr/>
            </a:pPr>
            <a:r>
              <a:rPr lang="en-US" sz="1200" b="1" dirty="0" smtClean="0">
                <a:solidFill>
                  <a:schemeClr val="bg1"/>
                </a:solidFill>
                <a:ea typeface="ＭＳ Ｐゴシック" charset="-128"/>
              </a:rPr>
              <a:t>Seasonal Forecast</a:t>
            </a:r>
          </a:p>
          <a:p>
            <a:pPr algn="l">
              <a:spcBef>
                <a:spcPts val="450"/>
              </a:spcBef>
              <a:defRPr/>
            </a:pPr>
            <a:r>
              <a:rPr lang="en-US" sz="1200" dirty="0" smtClean="0">
                <a:solidFill>
                  <a:schemeClr val="bg1"/>
                </a:solidFill>
                <a:ea typeface="ＭＳ Ｐゴシック" charset="-128"/>
              </a:rPr>
              <a:t>Comprehensive long-range forecast beyond traditional 15-day forecast. Temperature and precipitation anomaly predictions extend 4 months into the future.</a:t>
            </a:r>
          </a:p>
          <a:p>
            <a:pPr algn="l">
              <a:spcBef>
                <a:spcPts val="450"/>
              </a:spcBef>
              <a:defRPr/>
            </a:pPr>
            <a:endParaRPr lang="en-US" sz="1200" dirty="0" smtClean="0">
              <a:solidFill>
                <a:schemeClr val="bg1"/>
              </a:solidFill>
              <a:ea typeface="ＭＳ Ｐゴシック" charset="-128"/>
            </a:endParaRPr>
          </a:p>
          <a:p>
            <a:pPr algn="l">
              <a:spcBef>
                <a:spcPts val="450"/>
              </a:spcBef>
              <a:defRPr/>
            </a:pPr>
            <a:endParaRPr lang="en-US" sz="1200" dirty="0" smtClean="0">
              <a:solidFill>
                <a:schemeClr val="bg1"/>
              </a:solidFill>
              <a:ea typeface="ＭＳ Ｐゴシック" charset="-128"/>
            </a:endParaRPr>
          </a:p>
          <a:p>
            <a:pPr algn="l">
              <a:spcBef>
                <a:spcPts val="450"/>
              </a:spcBef>
              <a:defRPr/>
            </a:pPr>
            <a:endParaRPr lang="en-US" sz="1200" dirty="0" smtClean="0">
              <a:solidFill>
                <a:schemeClr val="bg1"/>
              </a:solidFill>
              <a:ea typeface="ＭＳ Ｐゴシック" charset="-128"/>
            </a:endParaRPr>
          </a:p>
          <a:p>
            <a:pPr algn="l">
              <a:spcBef>
                <a:spcPts val="450"/>
              </a:spcBef>
              <a:defRPr/>
            </a:pPr>
            <a:endParaRPr lang="en-US" sz="1200" dirty="0" smtClean="0">
              <a:solidFill>
                <a:schemeClr val="bg1"/>
              </a:solidFill>
              <a:ea typeface="ＭＳ Ｐゴシック" charset="-128"/>
            </a:endParaRPr>
          </a:p>
          <a:p>
            <a:pPr algn="l">
              <a:spcBef>
                <a:spcPts val="450"/>
              </a:spcBef>
              <a:defRPr/>
            </a:pPr>
            <a:endParaRPr lang="en-US" sz="1200" dirty="0" smtClean="0">
              <a:solidFill>
                <a:schemeClr val="bg1"/>
              </a:solidFill>
              <a:ea typeface="ＭＳ Ｐゴシック" charset="-128"/>
            </a:endParaRPr>
          </a:p>
          <a:p>
            <a:pPr algn="l">
              <a:spcBef>
                <a:spcPts val="450"/>
              </a:spcBef>
              <a:defRPr/>
            </a:pPr>
            <a:endParaRPr lang="en-US" sz="1200" dirty="0">
              <a:solidFill>
                <a:schemeClr val="bg1"/>
              </a:solidFill>
              <a:ea typeface="ＭＳ Ｐゴシック" charset="-128"/>
            </a:endParaRPr>
          </a:p>
        </p:txBody>
      </p:sp>
      <p:sp>
        <p:nvSpPr>
          <p:cNvPr id="4" name="Slide Number Placeholder 3"/>
          <p:cNvSpPr>
            <a:spLocks noGrp="1"/>
          </p:cNvSpPr>
          <p:nvPr>
            <p:ph type="sldNum" sz="quarter" idx="10"/>
          </p:nvPr>
        </p:nvSpPr>
        <p:spPr/>
        <p:txBody>
          <a:bodyPr/>
          <a:lstStyle/>
          <a:p>
            <a:fld id="{B50F86D4-1C2B-429E-8126-E822CC343766}" type="slidenum">
              <a:rPr lang="en-US" smtClean="0"/>
              <a:t>15</a:t>
            </a:fld>
            <a:endParaRPr lang="en-US"/>
          </a:p>
        </p:txBody>
      </p:sp>
    </p:spTree>
    <p:extLst>
      <p:ext uri="{BB962C8B-B14F-4D97-AF65-F5344CB8AC3E}">
        <p14:creationId xmlns:p14="http://schemas.microsoft.com/office/powerpoint/2010/main" val="1681462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of slides 17-21: Introduce and tell the story of COGNITIVE</a:t>
            </a:r>
          </a:p>
          <a:p>
            <a:endParaRPr lang="en-US" dirty="0" smtClean="0"/>
          </a:p>
          <a:p>
            <a:r>
              <a:rPr lang="en-US" dirty="0" smtClean="0"/>
              <a:t>So why do we do all of this?  Because at the end of</a:t>
            </a:r>
            <a:r>
              <a:rPr lang="en-US" baseline="0" dirty="0" smtClean="0"/>
              <a:t> the day, the most precise and accurate data</a:t>
            </a:r>
            <a:r>
              <a:rPr lang="is-IS" baseline="0" dirty="0" smtClean="0"/>
              <a:t>…at scale yields insights that drive better decisions...sooner.</a:t>
            </a:r>
          </a:p>
          <a:p>
            <a:endParaRPr lang="is-IS" baseline="0" dirty="0" smtClean="0"/>
          </a:p>
          <a:p>
            <a:pPr marL="628650" lvl="1" indent="-171450">
              <a:buSzPct val="100000"/>
              <a:buFont typeface="Arial"/>
              <a:buChar char="•"/>
            </a:pPr>
            <a:r>
              <a:rPr lang="en-US" dirty="0" smtClean="0"/>
              <a:t>Today, however, 88% of all data is dark. Sources like dark data - - data that is invisible to computers - - like data found in unstructured information – books, emails, tweets, journals, blogs, images, sound and videos. </a:t>
            </a:r>
          </a:p>
          <a:p>
            <a:pPr marL="628650" lvl="1" indent="-171450">
              <a:buSzPct val="100000"/>
              <a:buFont typeface="Arial"/>
              <a:buChar char="•"/>
            </a:pPr>
            <a:r>
              <a:rPr lang="en-US" dirty="0" smtClean="0"/>
              <a:t>The challenge here is that this pool of dark matter is only going to get bigger. Therefore businesses need a fundamentally different approach to the infrastructure they have today. </a:t>
            </a:r>
          </a:p>
          <a:p>
            <a:endParaRPr lang="is-IS" baseline="0" dirty="0" smtClean="0"/>
          </a:p>
          <a:p>
            <a:pPr>
              <a:defRPr b="1"/>
            </a:pPr>
            <a:r>
              <a:rPr lang="en-US" dirty="0" smtClean="0"/>
              <a:t>This is why the combination</a:t>
            </a:r>
            <a:r>
              <a:rPr lang="en-US" baseline="0" dirty="0" smtClean="0"/>
              <a:t> of MAN &amp; MACHINE is so important</a:t>
            </a:r>
            <a:r>
              <a:rPr lang="en-US" dirty="0" smtClean="0"/>
              <a:t> – because together,</a:t>
            </a:r>
            <a:r>
              <a:rPr lang="en-US" baseline="0" dirty="0" smtClean="0"/>
              <a:t> they have the</a:t>
            </a:r>
            <a:r>
              <a:rPr lang="en-US" dirty="0" smtClean="0"/>
              <a:t> ability to illuminate that dark data as well as other types of data like atmospheric data, weather, sentiment, etc. Let’s be clear: the physical world is becoming instrumented and there is a risk for disruption for companies that don’t participate.</a:t>
            </a:r>
            <a:r>
              <a:rPr lang="en-US" baseline="0" dirty="0" smtClean="0"/>
              <a:t> </a:t>
            </a:r>
            <a:r>
              <a:rPr lang="en-US" dirty="0" smtClean="0"/>
              <a:t>That is the significance of cognitive computing and Watson</a:t>
            </a:r>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16</a:t>
            </a:fld>
            <a:endParaRPr lang="en-US"/>
          </a:p>
        </p:txBody>
      </p:sp>
    </p:spTree>
    <p:extLst>
      <p:ext uri="{BB962C8B-B14F-4D97-AF65-F5344CB8AC3E}">
        <p14:creationId xmlns:p14="http://schemas.microsoft.com/office/powerpoint/2010/main" val="2019309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a:t>
            </a:r>
            <a:r>
              <a:rPr lang="en-US" sz="1200" kern="1200" baseline="0" dirty="0" smtClean="0">
                <a:solidFill>
                  <a:schemeClr val="tx1"/>
                </a:solidFill>
                <a:effectLst/>
                <a:latin typeface="+mn-lt"/>
                <a:ea typeface="+mn-ea"/>
                <a:cs typeface="+mn-cs"/>
              </a:rPr>
              <a:t> The Weather Company, we are on the path to cognitive.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a starting point on our journey, we start with predictive analytics. So, a question for you:  </a:t>
            </a:r>
            <a:r>
              <a:rPr lang="en-US" sz="1200" kern="1200" dirty="0" smtClean="0">
                <a:solidFill>
                  <a:schemeClr val="tx1"/>
                </a:solidFill>
                <a:effectLst/>
                <a:latin typeface="+mn-lt"/>
                <a:ea typeface="+mn-ea"/>
                <a:cs typeface="+mn-cs"/>
              </a:rPr>
              <a:t>Why aren’t businesses doing something about weather? Let’s take a deeper dive. Most analytics are based on airport observations. Traditional weather analytics efforts fail because businesses are looking at the weather for an airport for a day.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 are getting simply a daily output for the nearest government reporting</a:t>
            </a:r>
            <a:r>
              <a:rPr lang="en-US" sz="1200" kern="1200" baseline="0" dirty="0" smtClean="0">
                <a:solidFill>
                  <a:schemeClr val="tx1"/>
                </a:solidFill>
                <a:effectLst/>
                <a:latin typeface="+mn-lt"/>
                <a:ea typeface="+mn-ea"/>
                <a:cs typeface="+mn-cs"/>
              </a:rPr>
              <a:t> station. </a:t>
            </a:r>
            <a:r>
              <a:rPr lang="en-US" sz="1200" kern="1200" dirty="0" smtClean="0">
                <a:solidFill>
                  <a:schemeClr val="tx1"/>
                </a:solidFill>
                <a:effectLst/>
                <a:latin typeface="+mn-lt"/>
                <a:ea typeface="+mn-ea"/>
                <a:cs typeface="+mn-cs"/>
              </a:rPr>
              <a:t>So just imagine</a:t>
            </a:r>
            <a:r>
              <a:rPr lang="en-US" sz="1200" kern="1200" baseline="0" dirty="0" smtClean="0">
                <a:solidFill>
                  <a:schemeClr val="tx1"/>
                </a:solidFill>
                <a:effectLst/>
                <a:latin typeface="+mn-lt"/>
                <a:ea typeface="+mn-ea"/>
                <a:cs typeface="+mn-cs"/>
              </a:rPr>
              <a:t> a large quick service restaurant chain </a:t>
            </a:r>
            <a:r>
              <a:rPr lang="en-US" sz="1200" kern="1200" dirty="0" smtClean="0">
                <a:solidFill>
                  <a:schemeClr val="tx1"/>
                </a:solidFill>
                <a:effectLst/>
                <a:latin typeface="+mn-lt"/>
                <a:ea typeface="+mn-ea"/>
                <a:cs typeface="+mn-cs"/>
              </a:rPr>
              <a:t>in the San Francisco area with 30+ locations. They’re using data from the airport location that, in this case, just happens to be right outside of San Francisco. So why is that a bad thing?</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17</a:t>
            </a:fld>
            <a:endParaRPr lang="en-US"/>
          </a:p>
        </p:txBody>
      </p:sp>
    </p:spTree>
    <p:extLst>
      <p:ext uri="{BB962C8B-B14F-4D97-AF65-F5344CB8AC3E}">
        <p14:creationId xmlns:p14="http://schemas.microsoft.com/office/powerpoint/2010/main" val="1371385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Because as we discussed before, weather is hyper-local and precision is paramount. </a:t>
            </a:r>
            <a:r>
              <a:rPr lang="en-US" sz="1200" kern="1200" dirty="0" smtClean="0">
                <a:solidFill>
                  <a:schemeClr val="tx1"/>
                </a:solidFill>
                <a:effectLst/>
                <a:latin typeface="+mn-lt"/>
                <a:ea typeface="+mn-ea"/>
                <a:cs typeface="+mn-cs"/>
              </a:rPr>
              <a:t>This is the San Francisco</a:t>
            </a:r>
            <a:r>
              <a:rPr lang="en-US" sz="1200" kern="1200" baseline="0" dirty="0" smtClean="0">
                <a:solidFill>
                  <a:schemeClr val="tx1"/>
                </a:solidFill>
                <a:effectLst/>
                <a:latin typeface="+mn-lt"/>
                <a:ea typeface="+mn-ea"/>
                <a:cs typeface="+mn-cs"/>
              </a:rPr>
              <a:t> Bay area. Remember, we said that </a:t>
            </a:r>
            <a:r>
              <a:rPr lang="en-US" dirty="0" smtClean="0"/>
              <a:t>If you live within 2km of a weather reporting station you will receive a forecast that is 15% more accurate. And</a:t>
            </a:r>
            <a:r>
              <a:rPr lang="en-US" baseline="0" dirty="0" smtClean="0"/>
              <a:t> in analytics 15% makes an incredible amount of difference. </a:t>
            </a:r>
            <a:r>
              <a:rPr lang="en-US" sz="1200" kern="1200" baseline="0" dirty="0" smtClean="0">
                <a:solidFill>
                  <a:schemeClr val="tx1"/>
                </a:solidFill>
                <a:effectLst/>
                <a:latin typeface="+mn-lt"/>
                <a:ea typeface="+mn-ea"/>
                <a:cs typeface="+mn-cs"/>
              </a:rPr>
              <a:t>Imagine if there were severe weather over just a small portion of this? </a:t>
            </a:r>
            <a:r>
              <a:rPr lang="en-US" sz="1200" kern="1200" dirty="0" smtClean="0">
                <a:solidFill>
                  <a:schemeClr val="tx1"/>
                </a:solidFill>
                <a:effectLst/>
                <a:latin typeface="+mn-lt"/>
                <a:ea typeface="+mn-ea"/>
                <a:cs typeface="+mn-cs"/>
              </a:rPr>
              <a:t>Consumer behavior changes in the places where it’s pouring. So, you’ll reach a completely different conclusion about store</a:t>
            </a:r>
            <a:r>
              <a:rPr lang="en-US" sz="1200" kern="1200" baseline="0" dirty="0" smtClean="0">
                <a:solidFill>
                  <a:schemeClr val="tx1"/>
                </a:solidFill>
                <a:effectLst/>
                <a:latin typeface="+mn-lt"/>
                <a:ea typeface="+mn-ea"/>
                <a:cs typeface="+mn-cs"/>
              </a:rPr>
              <a:t> traffic and staffing</a:t>
            </a:r>
            <a:r>
              <a:rPr lang="en-US" sz="1200" kern="1200" dirty="0" smtClean="0">
                <a:solidFill>
                  <a:schemeClr val="tx1"/>
                </a:solidFill>
                <a:effectLst/>
                <a:latin typeface="+mn-lt"/>
                <a:ea typeface="+mn-ea"/>
                <a:cs typeface="+mn-cs"/>
              </a:rPr>
              <a:t> for a retail</a:t>
            </a:r>
            <a:r>
              <a:rPr lang="en-US" sz="1200" kern="1200" baseline="0" dirty="0" smtClean="0">
                <a:solidFill>
                  <a:schemeClr val="tx1"/>
                </a:solidFill>
                <a:effectLst/>
                <a:latin typeface="+mn-lt"/>
                <a:ea typeface="+mn-ea"/>
                <a:cs typeface="+mn-cs"/>
              </a:rPr>
              <a:t> outlet or quick service restaurant (QSR) </a:t>
            </a:r>
            <a:r>
              <a:rPr lang="en-US" sz="1200" kern="1200" dirty="0" smtClean="0">
                <a:solidFill>
                  <a:schemeClr val="tx1"/>
                </a:solidFill>
                <a:effectLst/>
                <a:latin typeface="+mn-lt"/>
                <a:ea typeface="+mn-ea"/>
                <a:cs typeface="+mn-cs"/>
              </a:rPr>
              <a:t>at an</a:t>
            </a:r>
            <a:r>
              <a:rPr lang="en-US" sz="1200" kern="1200" baseline="0" dirty="0" smtClean="0">
                <a:solidFill>
                  <a:schemeClr val="tx1"/>
                </a:solidFill>
                <a:effectLst/>
                <a:latin typeface="+mn-lt"/>
                <a:ea typeface="+mn-ea"/>
                <a:cs typeface="+mn-cs"/>
              </a:rPr>
              <a:t> area where it is raining heavily.</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18</a:t>
            </a:fld>
            <a:endParaRPr lang="en-US"/>
          </a:p>
        </p:txBody>
      </p:sp>
    </p:spTree>
    <p:extLst>
      <p:ext uri="{BB962C8B-B14F-4D97-AF65-F5344CB8AC3E}">
        <p14:creationId xmlns:p14="http://schemas.microsoft.com/office/powerpoint/2010/main" val="3097304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Aviation, we see cognitive as a co-pilot, helping to detect and mitigate turbulence;</a:t>
            </a:r>
            <a:r>
              <a:rPr lang="en-US" baseline="0" dirty="0" smtClean="0"/>
              <a:t> optimize flight routing; determine fuel contingency needs; and monitoring aircraft both on the ground and in the air.</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19</a:t>
            </a:fld>
            <a:endParaRPr lang="en-US"/>
          </a:p>
        </p:txBody>
      </p:sp>
    </p:spTree>
    <p:extLst>
      <p:ext uri="{BB962C8B-B14F-4D97-AF65-F5344CB8AC3E}">
        <p14:creationId xmlns:p14="http://schemas.microsoft.com/office/powerpoint/2010/main" val="4243778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FFFFFF"/>
                </a:solidFill>
                <a:latin typeface="Helvetica Neue Light" charset="0"/>
                <a:ea typeface="Helvetica Neue Light" charset="0"/>
                <a:cs typeface="Helvetica Neue Light" charset="0"/>
              </a:rPr>
              <a:t>In the Energy sector,</a:t>
            </a:r>
            <a:r>
              <a:rPr lang="en-US" sz="1200" baseline="0" dirty="0" smtClean="0">
                <a:solidFill>
                  <a:srgbClr val="FFFFFF"/>
                </a:solidFill>
                <a:latin typeface="Helvetica Neue Light" charset="0"/>
                <a:ea typeface="Helvetica Neue Light" charset="0"/>
                <a:cs typeface="Helvetica Neue Light" charset="0"/>
              </a:rPr>
              <a:t> we can:</a:t>
            </a:r>
          </a:p>
          <a:p>
            <a:endParaRPr lang="en-US" sz="1200" baseline="0" dirty="0" smtClean="0">
              <a:solidFill>
                <a:srgbClr val="FFFFFF"/>
              </a:solidFill>
              <a:latin typeface="Helvetica Neue Light" charset="0"/>
              <a:ea typeface="Helvetica Neue Light" charset="0"/>
              <a:cs typeface="Helvetica Neue Light" charset="0"/>
            </a:endParaRPr>
          </a:p>
          <a:p>
            <a:r>
              <a:rPr lang="en-US" sz="1200" baseline="0" dirty="0" smtClean="0">
                <a:solidFill>
                  <a:srgbClr val="FFFFFF"/>
                </a:solidFill>
                <a:latin typeface="Helvetica Neue Light" charset="0"/>
                <a:ea typeface="Helvetica Neue Light" charset="0"/>
                <a:cs typeface="Helvetica Neue Light" charset="0"/>
              </a:rPr>
              <a:t>Improve trading decisions, thereby increasing trader profitability</a:t>
            </a:r>
            <a:endParaRPr lang="en-US" sz="1200" dirty="0" smtClean="0">
              <a:solidFill>
                <a:srgbClr val="FFFFFF"/>
              </a:solidFill>
              <a:latin typeface="Helvetica Neue Light" charset="0"/>
              <a:ea typeface="Helvetica Neue Light" charset="0"/>
              <a:cs typeface="Helvetica Neue Light" charset="0"/>
            </a:endParaRPr>
          </a:p>
          <a:p>
            <a:endParaRPr lang="en-US" sz="1200" dirty="0" smtClean="0">
              <a:solidFill>
                <a:srgbClr val="FFFFFF"/>
              </a:solidFill>
              <a:latin typeface="Helvetica Neue Light" charset="0"/>
              <a:ea typeface="Helvetica Neue Light" charset="0"/>
              <a:cs typeface="Helvetica Neue Light" charset="0"/>
            </a:endParaRPr>
          </a:p>
          <a:p>
            <a:r>
              <a:rPr lang="en-US" sz="1200" dirty="0" smtClean="0">
                <a:solidFill>
                  <a:srgbClr val="FFFFFF"/>
                </a:solidFill>
                <a:latin typeface="Helvetica Neue Light" charset="0"/>
                <a:ea typeface="Helvetica Neue Light" charset="0"/>
                <a:cs typeface="Helvetica Neue Light" charset="0"/>
              </a:rPr>
              <a:t>Improve grid resiliency by helping utility operators prevent, recover and survive in the wake of extreme weather </a:t>
            </a:r>
          </a:p>
          <a:p>
            <a:r>
              <a:rPr lang="en-US" sz="1200" dirty="0" smtClean="0">
                <a:solidFill>
                  <a:srgbClr val="FFFFFF"/>
                </a:solidFill>
                <a:latin typeface="Helvetica Neue Light" charset="0"/>
                <a:ea typeface="Helvetica Neue Light" charset="0"/>
                <a:cs typeface="Helvetica Neue Light" charset="0"/>
              </a:rPr>
              <a:t/>
            </a:r>
            <a:br>
              <a:rPr lang="en-US" sz="1200" dirty="0" smtClean="0">
                <a:solidFill>
                  <a:srgbClr val="FFFFFF"/>
                </a:solidFill>
                <a:latin typeface="Helvetica Neue Light" charset="0"/>
                <a:ea typeface="Helvetica Neue Light" charset="0"/>
                <a:cs typeface="Helvetica Neue Light" charset="0"/>
              </a:rPr>
            </a:br>
            <a:r>
              <a:rPr lang="en-US" sz="1200" dirty="0" smtClean="0">
                <a:solidFill>
                  <a:srgbClr val="FFFFFF"/>
                </a:solidFill>
                <a:latin typeface="Helvetica Neue Light" charset="0"/>
                <a:ea typeface="Helvetica Neue Light" charset="0"/>
                <a:cs typeface="Helvetica Neue Light" charset="0"/>
              </a:rPr>
              <a:t>Support investment in renewables through improvements</a:t>
            </a:r>
            <a:r>
              <a:rPr lang="en-US" sz="1200" baseline="0" dirty="0" smtClean="0">
                <a:solidFill>
                  <a:srgbClr val="FFFFFF"/>
                </a:solidFill>
                <a:latin typeface="Helvetica Neue Light" charset="0"/>
                <a:ea typeface="Helvetica Neue Light" charset="0"/>
                <a:cs typeface="Helvetica Neue Light" charset="0"/>
              </a:rPr>
              <a:t> in</a:t>
            </a:r>
            <a:r>
              <a:rPr lang="en-US" sz="1200" dirty="0" smtClean="0">
                <a:solidFill>
                  <a:srgbClr val="FFFFFF"/>
                </a:solidFill>
                <a:latin typeface="Helvetica Neue Light" charset="0"/>
                <a:ea typeface="Helvetica Neue Light" charset="0"/>
                <a:cs typeface="Helvetica Neue Light" charset="0"/>
              </a:rPr>
              <a:t> generation predictability</a:t>
            </a:r>
          </a:p>
          <a:p>
            <a:r>
              <a:rPr lang="en-US" sz="1200" dirty="0" smtClean="0">
                <a:solidFill>
                  <a:srgbClr val="FFFFFF"/>
                </a:solidFill>
                <a:latin typeface="Helvetica Neue Light" charset="0"/>
                <a:ea typeface="Helvetica Neue Light" charset="0"/>
                <a:cs typeface="Helvetica Neue Light" charset="0"/>
              </a:rPr>
              <a:t/>
            </a:r>
            <a:br>
              <a:rPr lang="en-US" sz="1200" dirty="0" smtClean="0">
                <a:solidFill>
                  <a:srgbClr val="FFFFFF"/>
                </a:solidFill>
                <a:latin typeface="Helvetica Neue Light" charset="0"/>
                <a:ea typeface="Helvetica Neue Light" charset="0"/>
                <a:cs typeface="Helvetica Neue Light" charset="0"/>
              </a:rPr>
            </a:br>
            <a:r>
              <a:rPr lang="en-US" sz="1200" dirty="0" smtClean="0">
                <a:solidFill>
                  <a:srgbClr val="FFFFFF"/>
                </a:solidFill>
                <a:latin typeface="Helvetica Neue Light" charset="0"/>
                <a:ea typeface="Helvetica Neue Light" charset="0"/>
                <a:cs typeface="Helvetica Neue Light" charset="0"/>
              </a:rPr>
              <a:t>Safeguard critical infrastructure and protect field workers against extreme weather events - both on and off shore</a:t>
            </a:r>
          </a:p>
          <a:p>
            <a:r>
              <a:rPr lang="en-US" sz="1200" dirty="0" smtClean="0">
                <a:solidFill>
                  <a:srgbClr val="FFFFFF"/>
                </a:solidFill>
                <a:latin typeface="Helvetica Neue Light" charset="0"/>
                <a:ea typeface="Helvetica Neue Light" charset="0"/>
                <a:cs typeface="Helvetica Neue Light" charset="0"/>
              </a:rPr>
              <a:t/>
            </a:r>
            <a:br>
              <a:rPr lang="en-US" sz="1200" dirty="0" smtClean="0">
                <a:solidFill>
                  <a:srgbClr val="FFFFFF"/>
                </a:solidFill>
                <a:latin typeface="Helvetica Neue Light" charset="0"/>
                <a:ea typeface="Helvetica Neue Light" charset="0"/>
                <a:cs typeface="Helvetica Neue Light" charset="0"/>
              </a:rPr>
            </a:br>
            <a:endParaRPr lang="en-US" sz="1200" dirty="0" smtClean="0">
              <a:solidFill>
                <a:srgbClr val="FFFFFF"/>
              </a:solidFill>
              <a:latin typeface="Helvetica Neue Light" charset="0"/>
              <a:ea typeface="Helvetica Neue Light" charset="0"/>
              <a:cs typeface="Helvetica Neue Light" charset="0"/>
            </a:endParaRPr>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20</a:t>
            </a:fld>
            <a:endParaRPr lang="en-US"/>
          </a:p>
        </p:txBody>
      </p:sp>
    </p:spTree>
    <p:extLst>
      <p:ext uri="{BB962C8B-B14F-4D97-AF65-F5344CB8AC3E}">
        <p14:creationId xmlns:p14="http://schemas.microsoft.com/office/powerpoint/2010/main" val="917242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of slides</a:t>
            </a:r>
            <a:r>
              <a:rPr lang="en-US" baseline="0" dirty="0" smtClean="0"/>
              <a:t> 22-24: </a:t>
            </a:r>
            <a:r>
              <a:rPr lang="en-US" dirty="0" smtClean="0"/>
              <a:t>Introduce the SUN Platform</a:t>
            </a:r>
          </a:p>
          <a:p>
            <a:endParaRPr lang="en-US" dirty="0" smtClean="0"/>
          </a:p>
          <a:p>
            <a:r>
              <a:rPr lang="en-US" dirty="0" smtClean="0"/>
              <a:t>The</a:t>
            </a:r>
            <a:r>
              <a:rPr lang="en-US" baseline="0" dirty="0" smtClean="0"/>
              <a:t> work we do, however, is only as good as the foundation supporting it. The SUN platform is our cloud-based data platform that ingests more than 24 terabytes of data a day. More than 100 different types of data. The platform supports not only the ingestion of data, but the transformation so that it can be used for analytic purposes.</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21</a:t>
            </a:fld>
            <a:endParaRPr lang="en-US"/>
          </a:p>
        </p:txBody>
      </p:sp>
    </p:spTree>
    <p:extLst>
      <p:ext uri="{BB962C8B-B14F-4D97-AF65-F5344CB8AC3E}">
        <p14:creationId xmlns:p14="http://schemas.microsoft.com/office/powerpoint/2010/main" val="3912268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u="none" kern="1200" dirty="0" smtClean="0">
                <a:solidFill>
                  <a:schemeClr val="tx1"/>
                </a:solidFill>
                <a:latin typeface="+mn-lt"/>
                <a:ea typeface="+mn-ea"/>
                <a:cs typeface="+mn-cs"/>
              </a:rPr>
              <a:t>Objective: Communicate ubiquity</a:t>
            </a:r>
            <a:r>
              <a:rPr lang="en-US" sz="1200" b="0" u="none" kern="1200" baseline="0" dirty="0" smtClean="0">
                <a:solidFill>
                  <a:schemeClr val="tx1"/>
                </a:solidFill>
                <a:latin typeface="+mn-lt"/>
                <a:ea typeface="+mn-ea"/>
                <a:cs typeface="+mn-cs"/>
              </a:rPr>
              <a:t> of weather and The Weather Company</a:t>
            </a:r>
          </a:p>
          <a:p>
            <a:endParaRPr lang="en-US" sz="1200" b="0" u="none" kern="1200" baseline="0" dirty="0" smtClean="0">
              <a:solidFill>
                <a:schemeClr val="tx1"/>
              </a:solidFill>
              <a:latin typeface="+mn-lt"/>
              <a:ea typeface="+mn-ea"/>
              <a:cs typeface="+mn-cs"/>
            </a:endParaRPr>
          </a:p>
          <a:p>
            <a:r>
              <a:rPr lang="en-US" sz="1200" b="0" u="none" kern="1200" baseline="0" dirty="0" smtClean="0">
                <a:solidFill>
                  <a:schemeClr val="tx1"/>
                </a:solidFill>
                <a:latin typeface="+mn-lt"/>
                <a:ea typeface="+mn-ea"/>
                <a:cs typeface="+mn-cs"/>
              </a:rPr>
              <a:t>Notes:</a:t>
            </a:r>
            <a:endParaRPr lang="en-US" sz="1200" b="0" u="non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dirty="0" smtClean="0">
                <a:solidFill>
                  <a:schemeClr val="tx1"/>
                </a:solidFill>
                <a:latin typeface="+mn-lt"/>
                <a:ea typeface="+mn-ea"/>
                <a:cs typeface="+mn-cs"/>
              </a:rPr>
              <a:t>Weather is a daily habit. 90% of all US adults consume weather information on a weekly basis. Weather touches every life, every day. 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Weather Company, an IBM Business, is the world's largest private weather enterprise, helping consumers make informed decisions – and take action – in the face of weather. We offer the most precise, personalized and actionable weather data and insights to the millions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of consumers who rely on us every</a:t>
            </a:r>
            <a:r>
              <a:rPr lang="en-US" sz="1200" kern="1200" baseline="0" dirty="0" smtClean="0">
                <a:solidFill>
                  <a:schemeClr val="tx1"/>
                </a:solidFill>
                <a:latin typeface="+mn-lt"/>
                <a:ea typeface="+mn-ea"/>
                <a:cs typeface="+mn-cs"/>
              </a:rPr>
              <a:t> single day.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Our portfolio includes the fourth most downloaded app, the world largest network of personal weather stations, the seventh most data-rich website, one of</a:t>
            </a:r>
            <a:r>
              <a:rPr lang="en-US" baseline="0" dirty="0" smtClean="0"/>
              <a:t> the world’s largest </a:t>
            </a:r>
            <a:r>
              <a:rPr lang="en-US" baseline="0" dirty="0" err="1" smtClean="0"/>
              <a:t>IoT</a:t>
            </a:r>
            <a:r>
              <a:rPr lang="en-US" baseline="0" dirty="0" smtClean="0"/>
              <a:t> data platforms and a host of industry solutions. </a:t>
            </a:r>
            <a:endParaRPr lang="en-US" dirty="0" smtClean="0"/>
          </a:p>
          <a:p>
            <a:r>
              <a:rPr lang="en-US" dirty="0" smtClean="0"/>
              <a:t>In addition to our own properties, but we</a:t>
            </a:r>
            <a:r>
              <a:rPr lang="en-US" baseline="0" dirty="0" smtClean="0"/>
              <a:t> also power the weather for Apple, FB, Google, Microsoft, Twitter, Yahoo and more.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hlinkClick r:id="rId3"/>
            </a:endParaRPr>
          </a:p>
          <a:p>
            <a:r>
              <a:rPr lang="en-US" baseline="0"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3</a:t>
            </a:fld>
            <a:endParaRPr lang="en-US"/>
          </a:p>
        </p:txBody>
      </p:sp>
    </p:spTree>
    <p:extLst>
      <p:ext uri="{BB962C8B-B14F-4D97-AF65-F5344CB8AC3E}">
        <p14:creationId xmlns:p14="http://schemas.microsoft.com/office/powerpoint/2010/main" val="240882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various forms of data come into the platform – both </a:t>
            </a:r>
            <a:r>
              <a:rPr lang="en-US" dirty="0" err="1" smtClean="0"/>
              <a:t>IoT</a:t>
            </a:r>
            <a:r>
              <a:rPr lang="en-US" dirty="0" smtClean="0"/>
              <a:t> sensor based data, but also our hyper-local</a:t>
            </a:r>
            <a:r>
              <a:rPr lang="en-US" baseline="0" dirty="0" smtClean="0"/>
              <a:t> weather data. It is then made available to analytics applications where that data can be used to provide consumers with the information they need to plan their days, plan for and act in the face of severe weather, or receive ads that are both personalized and relevant to them in the moment.</a:t>
            </a:r>
          </a:p>
          <a:p>
            <a:endParaRPr lang="en-US" baseline="0" dirty="0" smtClean="0"/>
          </a:p>
          <a:p>
            <a:r>
              <a:rPr lang="en-US" baseline="0" dirty="0" smtClean="0"/>
              <a:t>Businesses can personalize offers to consumers, engaging them in ways never seen before (Watson ads). They can also improve business performance by making smarter decisions about everything from staffing to asset maintenance; from optimal transportation routes to claim mitigation. </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22</a:t>
            </a:fld>
            <a:endParaRPr lang="en-US"/>
          </a:p>
        </p:txBody>
      </p:sp>
    </p:spTree>
    <p:extLst>
      <p:ext uri="{BB962C8B-B14F-4D97-AF65-F5344CB8AC3E}">
        <p14:creationId xmlns:p14="http://schemas.microsoft.com/office/powerpoint/2010/main" val="1905037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how SUN</a:t>
            </a:r>
            <a:r>
              <a:rPr lang="en-US" baseline="0" dirty="0" smtClean="0"/>
              <a:t> could work in insurance. In this case, insurance companies want to know who might be at risk for a claim or who might be a good upsell / cross sell target. By understanding consumer behavior in the home AND marrying that with weather data, insurers have a much better picture of who to target and when.</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23</a:t>
            </a:fld>
            <a:endParaRPr lang="en-US"/>
          </a:p>
        </p:txBody>
      </p:sp>
    </p:spTree>
    <p:extLst>
      <p:ext uri="{BB962C8B-B14F-4D97-AF65-F5344CB8AC3E}">
        <p14:creationId xmlns:p14="http://schemas.microsoft.com/office/powerpoint/2010/main" val="2066525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Objective of slides 25 – 31 – Tell</a:t>
            </a:r>
            <a:r>
              <a:rPr lang="en-US" baseline="0" dirty="0" smtClean="0"/>
              <a:t> the story through USE CASES.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the end of</a:t>
            </a:r>
            <a:r>
              <a:rPr lang="en-US" baseline="0" dirty="0" smtClean="0"/>
              <a:t> the day, the most precise, accurate data</a:t>
            </a:r>
            <a:r>
              <a:rPr lang="is-IS" baseline="0" dirty="0" smtClean="0"/>
              <a:t>…at scale yields insights that drive better decisions...sooner, which lead to more favorable outcomes. Let’s take a look at some of the solutions The Weather Company offers and the use cases that show them in 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24</a:t>
            </a:fld>
            <a:endParaRPr lang="en-US"/>
          </a:p>
        </p:txBody>
      </p:sp>
    </p:spTree>
    <p:extLst>
      <p:ext uri="{BB962C8B-B14F-4D97-AF65-F5344CB8AC3E}">
        <p14:creationId xmlns:p14="http://schemas.microsoft.com/office/powerpoint/2010/main" val="1009305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Alerts is a solution</a:t>
            </a:r>
            <a:r>
              <a:rPr lang="en-US" baseline="0" dirty="0" smtClean="0"/>
              <a:t> designed to help companies in all sectors strengthen customer relationships through more personalized </a:t>
            </a:r>
            <a:r>
              <a:rPr lang="en-US" baseline="0" dirty="0" err="1" smtClean="0"/>
              <a:t>touchpoints</a:t>
            </a:r>
            <a:r>
              <a:rPr lang="en-US" baseline="0" dirty="0" smtClean="0"/>
              <a:t>; for those with field workers, like utilities and telecommunications companies – keep them safe from the perils of hazardous weather and for retailers, make more informed decisions about staffing, store stocking and product placement. Powered by The Weather Company data, Alerts is a </a:t>
            </a:r>
            <a:r>
              <a:rPr lang="en-US" baseline="0" dirty="0" err="1" smtClean="0"/>
              <a:t>SaaS</a:t>
            </a:r>
            <a:r>
              <a:rPr lang="en-US" baseline="0" dirty="0" smtClean="0"/>
              <a:t> based offering that delivers localized, timely and pre-built notifications to deliver important – and potentially life-saving – information to the platform of choice.</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25</a:t>
            </a:fld>
            <a:endParaRPr lang="en-US"/>
          </a:p>
        </p:txBody>
      </p:sp>
    </p:spTree>
    <p:extLst>
      <p:ext uri="{BB962C8B-B14F-4D97-AF65-F5344CB8AC3E}">
        <p14:creationId xmlns:p14="http://schemas.microsoft.com/office/powerpoint/2010/main" val="3615921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55600" algn="l" rtl="0">
              <a:lnSpc>
                <a:spcPct val="110000"/>
              </a:lnSpc>
              <a:spcBef>
                <a:spcPts val="360"/>
              </a:spcBef>
              <a:spcAft>
                <a:spcPts val="0"/>
              </a:spcAft>
              <a:buClr>
                <a:srgbClr val="1F497D"/>
              </a:buClr>
              <a:buSzPct val="100000"/>
              <a:buFont typeface="Calibri"/>
            </a:pPr>
            <a:r>
              <a:rPr lang="en-US" sz="1200" dirty="0" smtClean="0">
                <a:solidFill>
                  <a:srgbClr val="1F497D"/>
                </a:solidFill>
                <a:latin typeface="+mn-lt"/>
                <a:ea typeface="Calibri"/>
                <a:cs typeface="Calibri"/>
                <a:sym typeface="Calibri"/>
              </a:rPr>
              <a:t>The Weather Company</a:t>
            </a:r>
            <a:r>
              <a:rPr lang="en-US" sz="1200" baseline="0" dirty="0" smtClean="0">
                <a:solidFill>
                  <a:srgbClr val="1F497D"/>
                </a:solidFill>
                <a:latin typeface="+mn-lt"/>
                <a:ea typeface="Calibri"/>
                <a:cs typeface="Calibri"/>
                <a:sym typeface="Calibri"/>
              </a:rPr>
              <a:t> provides mission critical applications to the aviation industry and most notably commercial aviation. At present, we serve 45 of the Top 100 global airlines and 13 of the top 20. We work with more than 140 airlines around the world to ensure safe, efficient and on-time operations through a platform of services. Our approach has been to deliver the most precise, actionable weather, transform that data into insights that improve safety and the bottom line while optimizing business performance.</a:t>
            </a:r>
          </a:p>
          <a:p>
            <a:pPr marL="342900" marR="0" lvl="0" indent="-355600" algn="l" rtl="0">
              <a:lnSpc>
                <a:spcPct val="110000"/>
              </a:lnSpc>
              <a:spcBef>
                <a:spcPts val="360"/>
              </a:spcBef>
              <a:spcAft>
                <a:spcPts val="0"/>
              </a:spcAft>
              <a:buClr>
                <a:srgbClr val="1F497D"/>
              </a:buClr>
              <a:buSzPct val="100000"/>
              <a:buFont typeface="Calibri"/>
            </a:pPr>
            <a:endParaRPr lang="en-US" sz="1200" baseline="0" dirty="0" smtClean="0">
              <a:solidFill>
                <a:srgbClr val="1F497D"/>
              </a:solidFill>
              <a:latin typeface="+mn-lt"/>
              <a:ea typeface="Calibri"/>
              <a:cs typeface="Calibri"/>
              <a:sym typeface="Calibri"/>
            </a:endParaRPr>
          </a:p>
          <a:p>
            <a:pPr marL="342900" marR="0" lvl="0" indent="-355600" algn="l" rtl="0">
              <a:lnSpc>
                <a:spcPct val="110000"/>
              </a:lnSpc>
              <a:spcBef>
                <a:spcPts val="360"/>
              </a:spcBef>
              <a:spcAft>
                <a:spcPts val="0"/>
              </a:spcAft>
              <a:buClr>
                <a:srgbClr val="1F497D"/>
              </a:buClr>
              <a:buSzPct val="100000"/>
              <a:buFont typeface="Calibri"/>
            </a:pPr>
            <a:r>
              <a:rPr lang="en-US" sz="1200" baseline="0" dirty="0" smtClean="0">
                <a:solidFill>
                  <a:srgbClr val="1F497D"/>
                </a:solidFill>
                <a:latin typeface="+mn-lt"/>
                <a:ea typeface="Calibri"/>
                <a:cs typeface="Calibri"/>
                <a:sym typeface="Calibri"/>
              </a:rPr>
              <a:t>Use Cases:</a:t>
            </a:r>
          </a:p>
          <a:p>
            <a:pPr marL="342900" marR="0" lvl="0" indent="-355600" algn="l" rtl="0">
              <a:lnSpc>
                <a:spcPct val="110000"/>
              </a:lnSpc>
              <a:spcBef>
                <a:spcPts val="360"/>
              </a:spcBef>
              <a:spcAft>
                <a:spcPts val="0"/>
              </a:spcAft>
              <a:buClr>
                <a:srgbClr val="1F497D"/>
              </a:buClr>
              <a:buSzPct val="100000"/>
              <a:buFont typeface="Calibri"/>
              <a:buAutoNum type="arabicPeriod"/>
            </a:pPr>
            <a:r>
              <a:rPr lang="en-US" sz="1200" b="1" baseline="0" dirty="0" smtClean="0">
                <a:solidFill>
                  <a:srgbClr val="1F497D"/>
                </a:solidFill>
                <a:latin typeface="+mn-lt"/>
                <a:ea typeface="Calibri"/>
                <a:cs typeface="Calibri"/>
                <a:sym typeface="Calibri"/>
              </a:rPr>
              <a:t>Turbulence</a:t>
            </a:r>
            <a:r>
              <a:rPr lang="en-US" sz="1200" baseline="0" dirty="0" smtClean="0">
                <a:solidFill>
                  <a:srgbClr val="1F497D"/>
                </a:solidFill>
                <a:latin typeface="+mn-lt"/>
                <a:ea typeface="Calibri"/>
                <a:cs typeface="Calibri"/>
                <a:sym typeface="Calibri"/>
              </a:rPr>
              <a:t>. Turbulence costs a typical large airline $3M annually in crew injury and maintenance costs. To help airlines mitigate the risks, we collect real-time turbulence observations from aircraft equipped with sensors and then send real-time alerts to dispatchers and crew of imminent hazards. Finally, we provide solutions that enable dispatchers and pilots to use those insights to alter routes to either avoid turbulence or encourage crew and passengers to buckle up. As a result, we’ve been able to help individual airlines save 50% in injuries related to turbulence and unplanned maintenance inspections.</a:t>
            </a:r>
          </a:p>
          <a:p>
            <a:pPr marL="342900" marR="0" lvl="0" indent="-355600" algn="l" rtl="0">
              <a:lnSpc>
                <a:spcPct val="110000"/>
              </a:lnSpc>
              <a:spcBef>
                <a:spcPts val="360"/>
              </a:spcBef>
              <a:spcAft>
                <a:spcPts val="0"/>
              </a:spcAft>
              <a:buClr>
                <a:srgbClr val="1F497D"/>
              </a:buClr>
              <a:buSzPct val="100000"/>
              <a:buFont typeface="Calibri"/>
              <a:buAutoNum type="arabicPeriod"/>
            </a:pPr>
            <a:r>
              <a:rPr lang="en-US" sz="1200" b="1" baseline="0" dirty="0" smtClean="0">
                <a:solidFill>
                  <a:srgbClr val="1F497D"/>
                </a:solidFill>
                <a:latin typeface="+mn-lt"/>
                <a:ea typeface="Calibri"/>
                <a:cs typeface="Calibri"/>
                <a:sym typeface="Calibri"/>
              </a:rPr>
              <a:t>Ramp Safety.</a:t>
            </a:r>
            <a:r>
              <a:rPr lang="en-US" sz="1200" baseline="0" dirty="0" smtClean="0">
                <a:solidFill>
                  <a:srgbClr val="1F497D"/>
                </a:solidFill>
                <a:latin typeface="+mn-lt"/>
                <a:ea typeface="Calibri"/>
                <a:cs typeface="Calibri"/>
                <a:sym typeface="Calibri"/>
              </a:rPr>
              <a:t> The timing and duration of ramp closures due to severe weather threats cause flight delays and propagates downstream. By delivering early insights into severe weather threats, including the exact timing of impact, The Weather Company allows airlines to more precisely plan ramp closures and shortens the time to full recovery, significantly reducing impact on operations and saving costs. The value? A major airline saves $1.7M annually by reducing delays by 10 minutes during peak time at O’Hare Airport, Chicago, IL.</a:t>
            </a:r>
          </a:p>
          <a:p>
            <a:pPr marL="342900" marR="0" lvl="0" indent="-355600" algn="l" rtl="0">
              <a:lnSpc>
                <a:spcPct val="110000"/>
              </a:lnSpc>
              <a:spcBef>
                <a:spcPts val="360"/>
              </a:spcBef>
              <a:spcAft>
                <a:spcPts val="0"/>
              </a:spcAft>
              <a:buClr>
                <a:srgbClr val="1F497D"/>
              </a:buClr>
              <a:buSzPct val="100000"/>
              <a:buFont typeface="Calibri"/>
            </a:pPr>
            <a:endParaRPr lang="en-US" sz="1200" baseline="0" dirty="0" smtClean="0">
              <a:solidFill>
                <a:srgbClr val="1F497D"/>
              </a:solidFill>
              <a:latin typeface="+mn-lt"/>
              <a:ea typeface="Calibri"/>
              <a:cs typeface="Calibri"/>
              <a:sym typeface="Calibri"/>
            </a:endParaRPr>
          </a:p>
          <a:p>
            <a:pPr marL="342900" marR="0" lvl="0" indent="-355600" algn="l" rtl="0">
              <a:lnSpc>
                <a:spcPct val="110000"/>
              </a:lnSpc>
              <a:spcBef>
                <a:spcPts val="360"/>
              </a:spcBef>
              <a:spcAft>
                <a:spcPts val="0"/>
              </a:spcAft>
              <a:buClr>
                <a:srgbClr val="1F497D"/>
              </a:buClr>
              <a:buSzPct val="100000"/>
              <a:buFont typeface="Calibri"/>
            </a:pPr>
            <a:endParaRPr lang="en-US" sz="1200" dirty="0" smtClean="0">
              <a:solidFill>
                <a:srgbClr val="1F497D"/>
              </a:solidFill>
              <a:latin typeface="+mn-lt"/>
              <a:ea typeface="Calibri"/>
              <a:cs typeface="Calibri"/>
              <a:sym typeface="Calibri"/>
            </a:endParaRPr>
          </a:p>
          <a:p>
            <a:pPr marL="342900" marR="0" lvl="0" indent="-355600" algn="l" rtl="0">
              <a:lnSpc>
                <a:spcPct val="110000"/>
              </a:lnSpc>
              <a:spcBef>
                <a:spcPts val="360"/>
              </a:spcBef>
              <a:spcAft>
                <a:spcPts val="0"/>
              </a:spcAft>
              <a:buClr>
                <a:srgbClr val="1F497D"/>
              </a:buClr>
              <a:buSzPct val="100000"/>
              <a:buFont typeface="Calibri"/>
            </a:pPr>
            <a:endParaRPr lang="en-US" sz="1200" dirty="0" smtClean="0">
              <a:solidFill>
                <a:srgbClr val="1F497D"/>
              </a:solidFill>
              <a:latin typeface="+mn-lt"/>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26</a:t>
            </a:fld>
            <a:endParaRPr lang="en-US"/>
          </a:p>
        </p:txBody>
      </p:sp>
    </p:spTree>
    <p:extLst>
      <p:ext uri="{BB962C8B-B14F-4D97-AF65-F5344CB8AC3E}">
        <p14:creationId xmlns:p14="http://schemas.microsoft.com/office/powerpoint/2010/main" val="1927863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Every market has its own kind of disruptive weather. And every television station must forecast, detect and visualize that weather for their audience in their own way, reflecting their own news brand. The Weather Company’s suite of Television, Mobile and Online products allow weather stations and broadcasters to choose from among the most advanced sets of weather data, broadcast production tools and visualization features for all platforms.</a:t>
            </a:r>
          </a:p>
          <a:p>
            <a:r>
              <a:rPr lang="en-US" sz="1200" kern="1200" dirty="0" smtClean="0">
                <a:solidFill>
                  <a:schemeClr val="tx1"/>
                </a:solidFill>
                <a:latin typeface="+mn-lt"/>
                <a:ea typeface="+mn-ea"/>
                <a:cs typeface="+mn-cs"/>
              </a:rPr>
              <a:t>Today,</a:t>
            </a:r>
            <a:r>
              <a:rPr lang="en-US" sz="1200" kern="1200" baseline="0" dirty="0" smtClean="0">
                <a:solidFill>
                  <a:schemeClr val="tx1"/>
                </a:solidFill>
                <a:latin typeface="+mn-lt"/>
                <a:ea typeface="+mn-ea"/>
                <a:cs typeface="+mn-cs"/>
              </a:rPr>
              <a:t> we serve more than 700 stations globally, helping them remain essential to the lives of their audiences.</a:t>
            </a:r>
          </a:p>
          <a:p>
            <a:endParaRPr lang="en-US" sz="1200" kern="1200" baseline="0" dirty="0" smtClean="0">
              <a:solidFill>
                <a:schemeClr val="tx1"/>
              </a:solidFill>
              <a:latin typeface="+mn-lt"/>
              <a:ea typeface="+mn-ea"/>
              <a:cs typeface="+mn-cs"/>
            </a:endParaRPr>
          </a:p>
          <a:p>
            <a:r>
              <a:rPr lang="en-US" dirty="0" smtClean="0"/>
              <a:t>Use Cases: </a:t>
            </a:r>
          </a:p>
          <a:p>
            <a:pPr marL="228600" indent="-228600">
              <a:buAutoNum type="arabicPeriod"/>
            </a:pPr>
            <a:r>
              <a:rPr lang="en-US" b="1" dirty="0" smtClean="0"/>
              <a:t>Mobile Engagement</a:t>
            </a:r>
            <a:r>
              <a:rPr lang="en-US" dirty="0" smtClean="0"/>
              <a:t> – By 2018, 51% of Americans will view video on a mobile device and video ad revenue</a:t>
            </a:r>
            <a:r>
              <a:rPr lang="en-US" baseline="0" dirty="0" smtClean="0"/>
              <a:t> will double to $5B. Local television needs to leverage mobile video to monetize their audience. The Weather Company helps these stations by giving them the tools to drive automated, push notifications that deliver hyper-local, contextually relevant stories made for video to garner more eyeballs and higher CPM rates.</a:t>
            </a:r>
          </a:p>
          <a:p>
            <a:pPr marL="228600" indent="-228600">
              <a:buAutoNum type="arabicPeriod"/>
            </a:pPr>
            <a:r>
              <a:rPr lang="en-US" b="1" dirty="0" smtClean="0"/>
              <a:t>A Daily Habit </a:t>
            </a:r>
            <a:r>
              <a:rPr lang="en-US" dirty="0" smtClean="0"/>
              <a:t>– Overall, local TV</a:t>
            </a:r>
            <a:r>
              <a:rPr lang="en-US" baseline="0" dirty="0" smtClean="0"/>
              <a:t> news viewership has declined, while morning viewership has grown and is a primary source of revenue for stations and station groups. Stations must differentiate in the mornings to gain younger audiences that are more attractive to advertisers. With The Weather Company, stations can deliver hyper-local real-time traffic and weather information, particularly during morning commute times. They can publish content, including up-to-the-minute reports across digital platforms that audiences come back to throughout the day.</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27</a:t>
            </a:fld>
            <a:endParaRPr lang="en-US"/>
          </a:p>
        </p:txBody>
      </p:sp>
    </p:spTree>
    <p:extLst>
      <p:ext uri="{BB962C8B-B14F-4D97-AF65-F5344CB8AC3E}">
        <p14:creationId xmlns:p14="http://schemas.microsoft.com/office/powerpoint/2010/main" val="3266677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Weather Company’s suite of products for Energy &amp; Utilities delivers accurate weather forecasting that improve energy trading</a:t>
            </a:r>
            <a:r>
              <a:rPr lang="en-US" sz="1200" kern="1200" baseline="0" dirty="0" smtClean="0">
                <a:solidFill>
                  <a:schemeClr val="tx1"/>
                </a:solidFill>
                <a:latin typeface="+mn-lt"/>
                <a:ea typeface="+mn-ea"/>
                <a:cs typeface="+mn-cs"/>
              </a:rPr>
              <a:t> decisions, </a:t>
            </a:r>
            <a:r>
              <a:rPr lang="en-US" sz="1200" kern="1200" dirty="0" smtClean="0">
                <a:solidFill>
                  <a:schemeClr val="tx1"/>
                </a:solidFill>
                <a:latin typeface="+mn-lt"/>
                <a:ea typeface="+mn-ea"/>
                <a:cs typeface="+mn-cs"/>
              </a:rPr>
              <a:t>long range planning, outage prediction and predictive asset maintenance.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industry’s most reliable, easy-to-use web-based forecasts, long-range outlooks and historical data allow our clients to better predict load and natural gas demand.</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Use Cases:</a:t>
            </a:r>
          </a:p>
          <a:p>
            <a:r>
              <a:rPr lang="en-US" dirty="0" smtClean="0"/>
              <a:t>1. </a:t>
            </a:r>
            <a:r>
              <a:rPr lang="en-US" b="1" dirty="0" smtClean="0"/>
              <a:t>Load Forecasting</a:t>
            </a:r>
            <a:r>
              <a:rPr lang="en-US" dirty="0" smtClean="0"/>
              <a:t> – Energy traders and utility companies need the most skillful weather forecasts to better predict energy demand and the associated</a:t>
            </a:r>
            <a:r>
              <a:rPr lang="en-US" baseline="0" dirty="0" smtClean="0"/>
              <a:t> price of electricity. At The Weather Company, we translate </a:t>
            </a:r>
            <a:r>
              <a:rPr lang="en-US" baseline="0" dirty="0" err="1" smtClean="0"/>
              <a:t>skillfull</a:t>
            </a:r>
            <a:r>
              <a:rPr lang="en-US" baseline="0" dirty="0" smtClean="0"/>
              <a:t> short and medium range forecasts by location into energy demand forecasts to help improve energy demand planning and price predictions. </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28</a:t>
            </a:fld>
            <a:endParaRPr lang="en-US"/>
          </a:p>
        </p:txBody>
      </p:sp>
    </p:spTree>
    <p:extLst>
      <p:ext uri="{BB962C8B-B14F-4D97-AF65-F5344CB8AC3E}">
        <p14:creationId xmlns:p14="http://schemas.microsoft.com/office/powerpoint/2010/main" val="1837963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300"/>
              </a:spcBef>
              <a:buFont typeface="Arial"/>
              <a:buNone/>
            </a:pPr>
            <a:r>
              <a:rPr lang="en-US" sz="1200" kern="1200" dirty="0" smtClean="0">
                <a:solidFill>
                  <a:schemeClr val="tx1"/>
                </a:solidFill>
                <a:latin typeface="+mn-lt"/>
                <a:ea typeface="+mn-ea"/>
                <a:cs typeface="+mn-cs"/>
              </a:rPr>
              <a:t>Real-time weather forecasting is essential for truly differentiated response to extreme weather events, like flooding and tropical</a:t>
            </a:r>
            <a:r>
              <a:rPr lang="en-US" sz="1200" kern="1200" baseline="0" dirty="0" smtClean="0">
                <a:solidFill>
                  <a:schemeClr val="tx1"/>
                </a:solidFill>
                <a:latin typeface="+mn-lt"/>
                <a:ea typeface="+mn-ea"/>
                <a:cs typeface="+mn-cs"/>
              </a:rPr>
              <a:t> storms</a:t>
            </a:r>
            <a:r>
              <a:rPr lang="en-US" sz="1200" kern="1200" dirty="0" smtClean="0">
                <a:solidFill>
                  <a:schemeClr val="tx1"/>
                </a:solidFill>
                <a:latin typeface="+mn-lt"/>
                <a:ea typeface="+mn-ea"/>
                <a:cs typeface="+mn-cs"/>
              </a:rPr>
              <a:t>. The Weather Company helps insurers bring together insights from real-time weather data feeds to improve operational performance and decision-making around weather risk assessment, severe weather event preparation, loss prevention, forensic meteorology, and disaster response and recovery.</a:t>
            </a:r>
            <a:endParaRPr lang="en-US" sz="1200" dirty="0" smtClean="0">
              <a:solidFill>
                <a:srgbClr val="6B6B6E"/>
              </a:solidFill>
              <a:latin typeface="Arial"/>
              <a:cs typeface="Arial"/>
            </a:endParaRPr>
          </a:p>
          <a:p>
            <a:pPr marL="119063" indent="-119063">
              <a:spcBef>
                <a:spcPts val="300"/>
              </a:spcBef>
              <a:buFont typeface="Arial"/>
              <a:buChar char="•"/>
            </a:pPr>
            <a:endParaRPr lang="en-US" sz="1200" dirty="0" smtClean="0">
              <a:solidFill>
                <a:srgbClr val="6B6B6E"/>
              </a:solidFill>
              <a:latin typeface="Arial"/>
              <a:cs typeface="Arial"/>
            </a:endParaRPr>
          </a:p>
          <a:p>
            <a:pPr marL="119063" indent="-119063">
              <a:spcBef>
                <a:spcPts val="300"/>
              </a:spcBef>
              <a:buFont typeface="Arial"/>
              <a:buChar char="•"/>
            </a:pPr>
            <a:endParaRPr lang="en-US" sz="1200" dirty="0" smtClean="0">
              <a:solidFill>
                <a:srgbClr val="6B6B6E"/>
              </a:solidFill>
              <a:latin typeface="Arial"/>
              <a:cs typeface="Arial"/>
            </a:endParaRPr>
          </a:p>
          <a:p>
            <a:pPr>
              <a:spcBef>
                <a:spcPts val="300"/>
              </a:spcBef>
            </a:pPr>
            <a:r>
              <a:rPr lang="en-US" sz="1600" b="1" dirty="0" smtClean="0">
                <a:solidFill>
                  <a:schemeClr val="tx2"/>
                </a:solidFill>
                <a:cs typeface="Arial"/>
              </a:rPr>
              <a:t>Use</a:t>
            </a:r>
            <a:r>
              <a:rPr lang="en-US" sz="1600" b="1" baseline="0" dirty="0" smtClean="0">
                <a:solidFill>
                  <a:schemeClr val="tx2"/>
                </a:solidFill>
                <a:cs typeface="Arial"/>
              </a:rPr>
              <a:t> Cases: </a:t>
            </a:r>
            <a:endParaRPr lang="en-US" sz="1600" b="1" dirty="0" smtClean="0">
              <a:solidFill>
                <a:schemeClr val="tx2"/>
              </a:solidFill>
              <a:cs typeface="Arial"/>
            </a:endParaRPr>
          </a:p>
          <a:p>
            <a:pPr marL="115888" indent="-115888">
              <a:spcBef>
                <a:spcPts val="300"/>
              </a:spcBef>
              <a:buFont typeface="Arial" panose="020B0604020202020204" pitchFamily="34" charset="0"/>
              <a:buChar char="•"/>
            </a:pPr>
            <a:r>
              <a:rPr lang="en-US" sz="1200" b="1" dirty="0" smtClean="0">
                <a:solidFill>
                  <a:srgbClr val="6B6B6E"/>
                </a:solidFill>
                <a:latin typeface="Arial"/>
                <a:cs typeface="Arial"/>
              </a:rPr>
              <a:t>Proactive Alerts</a:t>
            </a:r>
            <a:r>
              <a:rPr lang="en-US" sz="1200" dirty="0" smtClean="0">
                <a:solidFill>
                  <a:srgbClr val="6B6B6E"/>
                </a:solidFill>
                <a:latin typeface="Arial"/>
                <a:cs typeface="Arial"/>
              </a:rPr>
              <a:t> - For insurance companies, the least costly event is the one that never occurs. Insurers</a:t>
            </a:r>
            <a:r>
              <a:rPr lang="en-US" sz="1200" baseline="0" dirty="0" smtClean="0">
                <a:solidFill>
                  <a:srgbClr val="6B6B6E"/>
                </a:solidFill>
                <a:latin typeface="Arial"/>
                <a:cs typeface="Arial"/>
              </a:rPr>
              <a:t> </a:t>
            </a:r>
            <a:r>
              <a:rPr lang="en-US" sz="1200" dirty="0" smtClean="0">
                <a:solidFill>
                  <a:srgbClr val="6B6B6E"/>
                </a:solidFill>
                <a:latin typeface="Arial"/>
                <a:cs typeface="Arial"/>
              </a:rPr>
              <a:t>also need to create better customer experiences by helping policyholders protect life and property in the face of significant weather events.</a:t>
            </a:r>
            <a:r>
              <a:rPr lang="en-US" sz="1200" baseline="0" dirty="0" smtClean="0">
                <a:solidFill>
                  <a:srgbClr val="6B6B6E"/>
                </a:solidFill>
                <a:latin typeface="Arial"/>
                <a:cs typeface="Arial"/>
              </a:rPr>
              <a:t> </a:t>
            </a:r>
            <a:r>
              <a:rPr lang="en-US" sz="1200" dirty="0" smtClean="0">
                <a:solidFill>
                  <a:srgbClr val="6B6B6E"/>
                </a:solidFill>
                <a:latin typeface="Arial"/>
                <a:cs typeface="Arial"/>
              </a:rPr>
              <a:t>Weather data can provide insight into significant and hazardous weather events.</a:t>
            </a:r>
            <a:r>
              <a:rPr lang="en-US" sz="1200" baseline="0" dirty="0" smtClean="0">
                <a:solidFill>
                  <a:srgbClr val="6B6B6E"/>
                </a:solidFill>
                <a:latin typeface="Arial"/>
                <a:cs typeface="Arial"/>
              </a:rPr>
              <a:t> </a:t>
            </a:r>
            <a:r>
              <a:rPr lang="en-US" sz="1200" dirty="0" smtClean="0">
                <a:solidFill>
                  <a:srgbClr val="6B6B6E"/>
                </a:solidFill>
                <a:latin typeface="Arial"/>
                <a:cs typeface="Arial"/>
              </a:rPr>
              <a:t>Proactive alerts to customers in the path of potential damage from an impending storms can provide significant savings for both customers and insurance carriers.</a:t>
            </a:r>
            <a:r>
              <a:rPr lang="en-US" sz="800" b="1" baseline="0" dirty="0" smtClean="0">
                <a:solidFill>
                  <a:srgbClr val="328ED3"/>
                </a:solidFill>
                <a:latin typeface="Arial"/>
                <a:cs typeface="Arial"/>
              </a:rPr>
              <a:t> In fact, we’ve seen that when you alert people to imminent hail, encouraging them to take action to protect both life and property, 52% of the people will take action. </a:t>
            </a:r>
            <a:endParaRPr lang="en-US" sz="800" b="1" dirty="0" smtClean="0">
              <a:solidFill>
                <a:srgbClr val="328ED3"/>
              </a:solidFill>
              <a:latin typeface="Arial"/>
              <a:cs typeface="Arial"/>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29</a:t>
            </a:fld>
            <a:endParaRPr lang="en-US"/>
          </a:p>
        </p:txBody>
      </p:sp>
    </p:spTree>
    <p:extLst>
      <p:ext uri="{BB962C8B-B14F-4D97-AF65-F5344CB8AC3E}">
        <p14:creationId xmlns:p14="http://schemas.microsoft.com/office/powerpoint/2010/main" val="583016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are your customers looking to buy and when? Retailers need to know what’s coming their way — especially when it comes to weather. </a:t>
            </a:r>
            <a:r>
              <a:rPr lang="en-US" sz="1200" b="0" kern="1200" dirty="0" smtClean="0">
                <a:solidFill>
                  <a:schemeClr val="tx1"/>
                </a:solidFill>
                <a:latin typeface="+mn-lt"/>
                <a:ea typeface="+mn-ea"/>
                <a:cs typeface="+mn-cs"/>
              </a:rPr>
              <a:t>With a best-in-class suite of custom weather solutions for retail, our customers can better understand how weather affects store traffic patterns and consumer buying habits. So, they can better manage inventory allocation, refine staffing and operations, and generate geo-targeted weather triggered ads that drive sales — and increase brand loyalty.   </a:t>
            </a:r>
            <a:r>
              <a:rPr lang="en-US" sz="1200" b="1" kern="1200" dirty="0" smtClean="0">
                <a:solidFill>
                  <a:schemeClr val="tx1"/>
                </a:solidFill>
                <a:latin typeface="+mn-lt"/>
                <a:ea typeface="+mn-ea"/>
                <a:cs typeface="+mn-cs"/>
              </a:rPr>
              <a:t>Use</a:t>
            </a:r>
            <a:r>
              <a:rPr lang="en-US" sz="1200" b="1" kern="1200" baseline="0" dirty="0" smtClean="0">
                <a:solidFill>
                  <a:schemeClr val="tx1"/>
                </a:solidFill>
                <a:latin typeface="+mn-lt"/>
                <a:ea typeface="+mn-ea"/>
                <a:cs typeface="+mn-cs"/>
              </a:rPr>
              <a:t> Cases: </a:t>
            </a:r>
          </a:p>
          <a:p>
            <a:r>
              <a:rPr lang="en-US" sz="1200" b="1" kern="1200" dirty="0" smtClean="0">
                <a:solidFill>
                  <a:schemeClr val="tx1"/>
                </a:solidFill>
                <a:latin typeface="+mn-lt"/>
                <a:ea typeface="+mn-ea"/>
                <a:cs typeface="+mn-cs"/>
              </a:rPr>
              <a:t>Weather-Triggered Ads </a:t>
            </a:r>
            <a:r>
              <a:rPr lang="en-US" sz="1200" b="0" kern="1200" dirty="0" smtClean="0">
                <a:solidFill>
                  <a:schemeClr val="tx1"/>
                </a:solidFill>
                <a:latin typeface="+mn-lt"/>
                <a:ea typeface="+mn-ea"/>
                <a:cs typeface="+mn-cs"/>
              </a:rPr>
              <a:t>– Retail and CPG companies need to better leverage historic</a:t>
            </a:r>
            <a:r>
              <a:rPr lang="en-US" sz="1200" b="0" kern="1200" baseline="0" dirty="0" smtClean="0">
                <a:solidFill>
                  <a:schemeClr val="tx1"/>
                </a:solidFill>
                <a:latin typeface="+mn-lt"/>
                <a:ea typeface="+mn-ea"/>
                <a:cs typeface="+mn-cs"/>
              </a:rPr>
              <a:t>, current and forecasted weather conditions to guide their marketing campaigns and improve effectiveness. The Weather Company delivers precise hour-by-hour weather and location data to help retailers understand the impact of weather on retail sales by both location and season. With that insight, marketers can run geo-located, weather triggered ads at scale that are contextually relevant to audiences and influence buying behaviors.</a:t>
            </a:r>
          </a:p>
          <a:p>
            <a:endParaRPr lang="en-US" sz="1200" b="0" kern="1200" baseline="0" dirty="0" smtClean="0">
              <a:solidFill>
                <a:schemeClr val="tx1"/>
              </a:solidFill>
              <a:latin typeface="+mn-lt"/>
              <a:ea typeface="+mn-ea"/>
              <a:cs typeface="+mn-cs"/>
            </a:endParaRPr>
          </a:p>
          <a:p>
            <a:endParaRPr lang="en-US" sz="1200" b="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50F86D4-1C2B-429E-8126-E822CC343766}" type="slidenum">
              <a:rPr lang="en-US" smtClean="0"/>
              <a:t>30</a:t>
            </a:fld>
            <a:endParaRPr lang="en-US"/>
          </a:p>
        </p:txBody>
      </p:sp>
    </p:spTree>
    <p:extLst>
      <p:ext uri="{BB962C8B-B14F-4D97-AF65-F5344CB8AC3E}">
        <p14:creationId xmlns:p14="http://schemas.microsoft.com/office/powerpoint/2010/main" val="1099939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Summary slide</a:t>
            </a:r>
            <a:endParaRPr lang="en-US"/>
          </a:p>
        </p:txBody>
      </p:sp>
      <p:sp>
        <p:nvSpPr>
          <p:cNvPr id="4" name="Slide Number Placeholder 3"/>
          <p:cNvSpPr>
            <a:spLocks noGrp="1"/>
          </p:cNvSpPr>
          <p:nvPr>
            <p:ph type="sldNum" sz="quarter" idx="10"/>
          </p:nvPr>
        </p:nvSpPr>
        <p:spPr/>
        <p:txBody>
          <a:bodyPr/>
          <a:lstStyle/>
          <a:p>
            <a:fld id="{B50F86D4-1C2B-429E-8126-E822CC343766}" type="slidenum">
              <a:rPr lang="en-US" smtClean="0"/>
              <a:t>31</a:t>
            </a:fld>
            <a:endParaRPr lang="en-US"/>
          </a:p>
        </p:txBody>
      </p:sp>
    </p:spTree>
    <p:extLst>
      <p:ext uri="{BB962C8B-B14F-4D97-AF65-F5344CB8AC3E}">
        <p14:creationId xmlns:p14="http://schemas.microsoft.com/office/powerpoint/2010/main" val="236488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Upstream,</a:t>
            </a:r>
            <a:r>
              <a:rPr lang="en-US" baseline="0" dirty="0" smtClean="0"/>
              <a:t> </a:t>
            </a:r>
            <a:r>
              <a:rPr lang="en-US" dirty="0" smtClean="0"/>
              <a:t>Oil companies</a:t>
            </a:r>
            <a:r>
              <a:rPr lang="en-US" baseline="0" dirty="0" smtClean="0"/>
              <a:t> need to optimize their rigs for storm readiness, particularly during massive storms and to anticipate and avoid costly equipment failures. Downstream: they need to use weather data and analytics to support supply chain, distribution and franchise management support.</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Utility companies that need to understand how much power will be consumed on any given day.</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Farmer has to decide whether to plant.... if there is a 24% probability in the forecast that it's 32 degrees on day 6 they may hold off</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B50F86D4-1C2B-429E-8126-E822CC343766}" type="slidenum">
              <a:rPr lang="en-US" smtClean="0"/>
              <a:t>5</a:t>
            </a:fld>
            <a:endParaRPr lang="en-US"/>
          </a:p>
        </p:txBody>
      </p:sp>
    </p:spTree>
    <p:extLst>
      <p:ext uri="{BB962C8B-B14F-4D97-AF65-F5344CB8AC3E}">
        <p14:creationId xmlns:p14="http://schemas.microsoft.com/office/powerpoint/2010/main" val="380167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Objective: Communicat</a:t>
            </a:r>
            <a:r>
              <a:rPr lang="en-US" sz="1200" b="0" kern="1200" baseline="0" dirty="0" smtClean="0">
                <a:solidFill>
                  <a:schemeClr val="tx1"/>
                </a:solidFill>
                <a:latin typeface="+mn-lt"/>
                <a:ea typeface="+mn-ea"/>
                <a:cs typeface="+mn-cs"/>
              </a:rPr>
              <a:t>e the value of our assets and our client portfolio</a:t>
            </a:r>
            <a:endParaRPr lang="en-US" sz="1200" b="0" kern="1200" dirty="0" smtClean="0">
              <a:solidFill>
                <a:schemeClr val="tx1"/>
              </a:solidFill>
              <a:latin typeface="+mn-lt"/>
              <a:ea typeface="+mn-ea"/>
              <a:cs typeface="+mn-cs"/>
            </a:endParaRP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The Weather Company offers data-driven products and services to </a:t>
            </a:r>
            <a:r>
              <a:rPr lang="en-US" sz="1200" b="1" kern="1200" dirty="0" smtClean="0">
                <a:solidFill>
                  <a:schemeClr val="tx1"/>
                </a:solidFill>
                <a:latin typeface="+mn-lt"/>
                <a:ea typeface="+mn-ea"/>
                <a:cs typeface="+mn-cs"/>
              </a:rPr>
              <a:t>more than 5,000 clients</a:t>
            </a:r>
            <a:r>
              <a:rPr lang="en-US" sz="1200" b="1" kern="1200" baseline="0" dirty="0" smtClean="0">
                <a:solidFill>
                  <a:schemeClr val="tx1"/>
                </a:solidFill>
                <a:latin typeface="+mn-lt"/>
                <a:ea typeface="+mn-ea"/>
                <a:cs typeface="+mn-cs"/>
              </a:rPr>
              <a:t> in a number of industry sectors around the globe as is considered one of the largest providers globally of atmospheric and weather data</a:t>
            </a:r>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We run</a:t>
            </a:r>
            <a:r>
              <a:rPr lang="en-US" sz="1200" b="1" kern="1200" dirty="0" smtClean="0">
                <a:solidFill>
                  <a:schemeClr val="tx1"/>
                </a:solidFill>
                <a:latin typeface="+mn-lt"/>
                <a:ea typeface="+mn-ea"/>
                <a:cs typeface="+mn-cs"/>
              </a:rPr>
              <a:t> one of the world’s most used cloud data platforms</a:t>
            </a:r>
            <a:r>
              <a:rPr lang="en-US" sz="1200" b="0" kern="1200" dirty="0" smtClean="0">
                <a:solidFill>
                  <a:schemeClr val="tx1"/>
                </a:solidFill>
                <a:latin typeface="+mn-lt"/>
                <a:ea typeface="+mn-ea"/>
                <a:cs typeface="+mn-cs"/>
              </a:rPr>
              <a:t>, with thousands of partners requesting weather data through hundreds of billions of daily transactions. </a:t>
            </a:r>
          </a:p>
          <a:p>
            <a:r>
              <a:rPr lang="en-US" sz="1200" b="0" kern="1200" dirty="0" smtClean="0">
                <a:solidFill>
                  <a:schemeClr val="tx1"/>
                </a:solidFill>
                <a:latin typeface="+mn-lt"/>
                <a:ea typeface="+mn-ea"/>
                <a:cs typeface="+mn-cs"/>
              </a:rPr>
              <a:t>We update our forecasts </a:t>
            </a:r>
            <a:r>
              <a:rPr lang="en-US" sz="1200" b="1" kern="1200" dirty="0" smtClean="0">
                <a:solidFill>
                  <a:schemeClr val="tx1"/>
                </a:solidFill>
                <a:latin typeface="+mn-lt"/>
                <a:ea typeface="+mn-ea"/>
                <a:cs typeface="+mn-cs"/>
              </a:rPr>
              <a:t>every 15 minutes</a:t>
            </a:r>
            <a:r>
              <a:rPr lang="en-US" sz="1200" b="0" kern="1200" dirty="0" smtClean="0">
                <a:solidFill>
                  <a:schemeClr val="tx1"/>
                </a:solidFill>
                <a:latin typeface="+mn-lt"/>
                <a:ea typeface="+mn-ea"/>
                <a:cs typeface="+mn-cs"/>
              </a:rPr>
              <a:t> for up to </a:t>
            </a:r>
            <a:r>
              <a:rPr lang="en-US" sz="1200" b="1" kern="1200" dirty="0" smtClean="0">
                <a:solidFill>
                  <a:schemeClr val="tx1"/>
                </a:solidFill>
                <a:latin typeface="+mn-lt"/>
                <a:ea typeface="+mn-ea"/>
                <a:cs typeface="+mn-cs"/>
              </a:rPr>
              <a:t>2.2 billion locations</a:t>
            </a:r>
            <a:r>
              <a:rPr lang="en-US" sz="1200" b="0" kern="1200" dirty="0" smtClean="0">
                <a:solidFill>
                  <a:schemeClr val="tx1"/>
                </a:solidFill>
                <a:latin typeface="+mn-lt"/>
                <a:ea typeface="+mn-ea"/>
                <a:cs typeface="+mn-cs"/>
              </a:rPr>
              <a:t> around the world,</a:t>
            </a:r>
            <a:r>
              <a:rPr lang="en-US" sz="1200" b="0" kern="1200" baseline="0" dirty="0" smtClean="0">
                <a:solidFill>
                  <a:schemeClr val="tx1"/>
                </a:solidFill>
                <a:latin typeface="+mn-lt"/>
                <a:ea typeface="+mn-ea"/>
                <a:cs typeface="+mn-cs"/>
              </a:rPr>
              <a:t> generating approx. </a:t>
            </a:r>
            <a:r>
              <a:rPr lang="en-US" sz="1200" b="1" kern="1200" dirty="0" smtClean="0">
                <a:solidFill>
                  <a:schemeClr val="tx1"/>
                </a:solidFill>
                <a:latin typeface="+mn-lt"/>
                <a:ea typeface="+mn-ea"/>
                <a:cs typeface="+mn-cs"/>
              </a:rPr>
              <a:t>20 billion forecasts per day</a:t>
            </a:r>
            <a:r>
              <a:rPr lang="en-US" sz="1200" b="0" kern="1200" dirty="0" smtClean="0">
                <a:solidFill>
                  <a:schemeClr val="tx1"/>
                </a:solidFill>
                <a:latin typeface="+mn-lt"/>
                <a:ea typeface="+mn-ea"/>
                <a:cs typeface="+mn-cs"/>
              </a:rPr>
              <a:t> on average</a:t>
            </a:r>
          </a:p>
          <a:p>
            <a:r>
              <a:rPr lang="en-US" sz="1200" b="0" kern="1200" dirty="0" smtClean="0">
                <a:solidFill>
                  <a:schemeClr val="tx1"/>
                </a:solidFill>
                <a:latin typeface="+mn-lt"/>
                <a:ea typeface="+mn-ea"/>
                <a:cs typeface="+mn-cs"/>
              </a:rPr>
              <a:t>Our personal weather station network has grown to more than </a:t>
            </a:r>
            <a:r>
              <a:rPr lang="en-US" sz="1200" b="1" kern="1200" dirty="0" smtClean="0">
                <a:solidFill>
                  <a:schemeClr val="tx1"/>
                </a:solidFill>
                <a:latin typeface="+mn-lt"/>
                <a:ea typeface="+mn-ea"/>
                <a:cs typeface="+mn-cs"/>
              </a:rPr>
              <a:t>200,000 reporting stations</a:t>
            </a:r>
            <a:r>
              <a:rPr lang="en-US" sz="1200" b="0" kern="1200" dirty="0" smtClean="0">
                <a:solidFill>
                  <a:schemeClr val="tx1"/>
                </a:solidFill>
                <a:latin typeface="+mn-lt"/>
                <a:ea typeface="+mn-ea"/>
                <a:cs typeface="+mn-cs"/>
              </a:rPr>
              <a:t> globally </a:t>
            </a:r>
          </a:p>
          <a:p>
            <a:r>
              <a:rPr lang="en-US" sz="1200" b="0" kern="1200" dirty="0" smtClean="0">
                <a:solidFill>
                  <a:schemeClr val="tx1"/>
                </a:solidFill>
                <a:latin typeface="+mn-lt"/>
                <a:ea typeface="+mn-ea"/>
                <a:cs typeface="+mn-cs"/>
              </a:rPr>
              <a:t>We gather</a:t>
            </a:r>
            <a:r>
              <a:rPr lang="en-US" sz="1200" b="1" kern="1200" dirty="0" smtClean="0">
                <a:solidFill>
                  <a:schemeClr val="tx1"/>
                </a:solidFill>
                <a:latin typeface="+mn-lt"/>
                <a:ea typeface="+mn-ea"/>
                <a:cs typeface="+mn-cs"/>
              </a:rPr>
              <a:t> weather data</a:t>
            </a:r>
            <a:r>
              <a:rPr lang="en-US" sz="1200" b="0" kern="1200" dirty="0" smtClean="0">
                <a:solidFill>
                  <a:schemeClr val="tx1"/>
                </a:solidFill>
                <a:latin typeface="+mn-lt"/>
                <a:ea typeface="+mn-ea"/>
                <a:cs typeface="+mn-cs"/>
              </a:rPr>
              <a:t> from </a:t>
            </a:r>
            <a:r>
              <a:rPr lang="en-US" sz="1200" b="1" kern="1200" dirty="0" smtClean="0">
                <a:solidFill>
                  <a:schemeClr val="tx1"/>
                </a:solidFill>
                <a:latin typeface="+mn-lt"/>
                <a:ea typeface="+mn-ea"/>
                <a:cs typeface="+mn-cs"/>
              </a:rPr>
              <a:t>more than 150 different sources</a:t>
            </a:r>
            <a:r>
              <a:rPr lang="en-US" sz="1200" b="0" kern="1200" dirty="0" smtClean="0">
                <a:solidFill>
                  <a:schemeClr val="tx1"/>
                </a:solidFill>
                <a:latin typeface="+mn-lt"/>
                <a:ea typeface="+mn-ea"/>
                <a:cs typeface="+mn-cs"/>
              </a:rPr>
              <a:t> – data like pollen, turbulence, radar, satellite imagery, traffic, personal weather stations, smartphone pressure sensors and more.  </a:t>
            </a:r>
          </a:p>
          <a:p>
            <a:r>
              <a:rPr lang="en-US" sz="1200" b="0" kern="1200" dirty="0" smtClean="0">
                <a:solidFill>
                  <a:schemeClr val="tx1"/>
                </a:solidFill>
                <a:latin typeface="+mn-lt"/>
                <a:ea typeface="+mn-ea"/>
                <a:cs typeface="+mn-cs"/>
              </a:rPr>
              <a:t>We have </a:t>
            </a:r>
            <a:r>
              <a:rPr lang="en-US" sz="1200" b="1" kern="1200" dirty="0" smtClean="0">
                <a:solidFill>
                  <a:schemeClr val="tx1"/>
                </a:solidFill>
                <a:latin typeface="+mn-lt"/>
                <a:ea typeface="+mn-ea"/>
                <a:cs typeface="+mn-cs"/>
              </a:rPr>
              <a:t>more than 140 meteorologists</a:t>
            </a:r>
            <a:r>
              <a:rPr lang="en-US" sz="1200" b="0" kern="1200" dirty="0" smtClean="0">
                <a:solidFill>
                  <a:schemeClr val="tx1"/>
                </a:solidFill>
                <a:latin typeface="+mn-lt"/>
                <a:ea typeface="+mn-ea"/>
                <a:cs typeface="+mn-cs"/>
              </a:rPr>
              <a:t> at The Weather Company in a variety of roles. Many are dedicated to analyzing and forecasting the weather; some use that expertise in other roles, such as software engineering or sales. 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But what makes us truly unique is that we are a company that serves both consumers and businesses, which allows us to leverage our presence in both markets to create the richest, most precise data sets; translate that data into valuable insights; and deliver decision platforms and services that prompt action. </a:t>
            </a:r>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6</a:t>
            </a:fld>
            <a:endParaRPr lang="en-US"/>
          </a:p>
        </p:txBody>
      </p:sp>
    </p:spTree>
    <p:extLst>
      <p:ext uri="{BB962C8B-B14F-4D97-AF65-F5344CB8AC3E}">
        <p14:creationId xmlns:p14="http://schemas.microsoft.com/office/powerpoint/2010/main" val="4186146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 makes our</a:t>
            </a:r>
            <a:r>
              <a:rPr lang="en-US" sz="1200" kern="1200" baseline="0" dirty="0" smtClean="0">
                <a:solidFill>
                  <a:schemeClr val="tx1"/>
                </a:solidFill>
                <a:effectLst/>
                <a:latin typeface="+mn-lt"/>
                <a:ea typeface="+mn-ea"/>
                <a:cs typeface="+mn-cs"/>
              </a:rPr>
              <a:t> weather story so good is the value of the data. When we talk about it, we focus on SCALE, PRECISION and ACCURACY</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Objective of slides 7-10: Tell</a:t>
            </a:r>
            <a:r>
              <a:rPr lang="en-US" sz="1200" kern="1200" baseline="0" dirty="0" smtClean="0">
                <a:solidFill>
                  <a:schemeClr val="tx1"/>
                </a:solidFill>
                <a:effectLst/>
                <a:latin typeface="+mn-lt"/>
                <a:ea typeface="+mn-ea"/>
                <a:cs typeface="+mn-cs"/>
              </a:rPr>
              <a:t> the story of SCALE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 sure this comes as no surprise to any of you, but these devices</a:t>
            </a:r>
            <a:r>
              <a:rPr lang="en-US" sz="1200" kern="1200" baseline="0" dirty="0" smtClean="0">
                <a:solidFill>
                  <a:schemeClr val="tx1"/>
                </a:solidFill>
                <a:effectLst/>
                <a:latin typeface="+mn-lt"/>
                <a:ea typeface="+mn-ea"/>
                <a:cs typeface="+mn-cs"/>
              </a:rPr>
              <a:t> we all have, changed our lives  and that’s not hyperbole.. </a:t>
            </a:r>
            <a:r>
              <a:rPr lang="en-US" sz="1200" kern="1200" dirty="0" smtClean="0">
                <a:solidFill>
                  <a:schemeClr val="tx1"/>
                </a:solidFill>
                <a:effectLst/>
                <a:latin typeface="+mn-lt"/>
                <a:ea typeface="+mn-ea"/>
                <a:cs typeface="+mn-cs"/>
              </a:rPr>
              <a:t>It caused us here at The Weather Company to rethink how we handled observations. Because we want the forecast for exactly where you are, not the nearest airport. Mobile drove forecast reinvention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recognized very quickly that we had to focus</a:t>
            </a:r>
            <a:r>
              <a:rPr lang="en-US" sz="1200" kern="1200" baseline="0" dirty="0" smtClean="0">
                <a:solidFill>
                  <a:schemeClr val="tx1"/>
                </a:solidFill>
                <a:effectLst/>
                <a:latin typeface="+mn-lt"/>
                <a:ea typeface="+mn-ea"/>
                <a:cs typeface="+mn-cs"/>
              </a:rPr>
              <a:t> laser-like on mobile </a:t>
            </a:r>
            <a:r>
              <a:rPr lang="en-US" sz="1200" kern="1200" dirty="0" smtClean="0">
                <a:solidFill>
                  <a:schemeClr val="tx1"/>
                </a:solidFill>
                <a:effectLst/>
                <a:latin typeface="+mn-lt"/>
                <a:ea typeface="+mn-ea"/>
                <a:cs typeface="+mn-cs"/>
              </a:rPr>
              <a:t>because there is this problem of scale – lots of</a:t>
            </a:r>
            <a:r>
              <a:rPr lang="en-US" sz="1200" kern="1200" baseline="0" dirty="0" smtClean="0">
                <a:solidFill>
                  <a:schemeClr val="tx1"/>
                </a:solidFill>
                <a:effectLst/>
                <a:latin typeface="+mn-lt"/>
                <a:ea typeface="+mn-ea"/>
                <a:cs typeface="+mn-cs"/>
              </a:rPr>
              <a:t> data and </a:t>
            </a:r>
            <a:r>
              <a:rPr lang="en-US" sz="1200" kern="1200" dirty="0" smtClean="0">
                <a:solidFill>
                  <a:schemeClr val="tx1"/>
                </a:solidFill>
                <a:effectLst/>
                <a:latin typeface="+mn-lt"/>
                <a:ea typeface="+mn-ea"/>
                <a:cs typeface="+mn-cs"/>
              </a:rPr>
              <a:t>the need</a:t>
            </a:r>
            <a:r>
              <a:rPr lang="en-US" sz="1200" kern="1200" baseline="0" dirty="0" smtClean="0">
                <a:solidFill>
                  <a:schemeClr val="tx1"/>
                </a:solidFill>
                <a:effectLst/>
                <a:latin typeface="+mn-lt"/>
                <a:ea typeface="+mn-ea"/>
                <a:cs typeface="+mn-cs"/>
              </a:rPr>
              <a:t> to</a:t>
            </a:r>
            <a:r>
              <a:rPr lang="en-US" sz="1200" kern="1200" dirty="0" smtClean="0">
                <a:solidFill>
                  <a:schemeClr val="tx1"/>
                </a:solidFill>
                <a:effectLst/>
                <a:latin typeface="+mn-lt"/>
                <a:ea typeface="+mn-ea"/>
                <a:cs typeface="+mn-cs"/>
              </a:rPr>
              <a:t> serve millions of people on the planet. As example, we have to serve every native IOS user around the globe for their location. Every Yahoo consumer. Every AOL consumer. Every customer coming from a Google search. The hundreds of millions</a:t>
            </a:r>
            <a:r>
              <a:rPr lang="en-US" sz="1200" kern="1200" baseline="0" dirty="0" smtClean="0">
                <a:solidFill>
                  <a:schemeClr val="tx1"/>
                </a:solidFill>
                <a:effectLst/>
                <a:latin typeface="+mn-lt"/>
                <a:ea typeface="+mn-ea"/>
                <a:cs typeface="+mn-cs"/>
              </a:rPr>
              <a:t> coming to the</a:t>
            </a:r>
            <a:r>
              <a:rPr lang="en-US" sz="1200" kern="1200" dirty="0" smtClean="0">
                <a:solidFill>
                  <a:schemeClr val="tx1"/>
                </a:solidFill>
                <a:effectLst/>
                <a:latin typeface="+mn-lt"/>
                <a:ea typeface="+mn-ea"/>
                <a:cs typeface="+mn-cs"/>
              </a:rPr>
              <a:t> Weather company proprietary platform. This is a scale problem and a global one at that.</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So now, we’re pulling in data from planes, smart phones and other IoT devices. </a:t>
            </a:r>
            <a:r>
              <a:rPr lang="en-US" sz="1200" kern="1200" dirty="0" smtClean="0">
                <a:solidFill>
                  <a:schemeClr val="tx1"/>
                </a:solidFill>
                <a:effectLst/>
                <a:latin typeface="+mn-lt"/>
                <a:ea typeface="+mn-ea"/>
                <a:cs typeface="+mn-cs"/>
              </a:rPr>
              <a:t>In fact, we receive:</a:t>
            </a:r>
          </a:p>
          <a:p>
            <a:r>
              <a:rPr lang="en-US" sz="1200" dirty="0" smtClean="0">
                <a:solidFill>
                  <a:srgbClr val="2B3C8D"/>
                </a:solidFill>
              </a:rPr>
              <a:t>Over </a:t>
            </a:r>
            <a:r>
              <a:rPr lang="en-US" sz="1200" b="1" dirty="0" smtClean="0">
                <a:solidFill>
                  <a:schemeClr val="accent3"/>
                </a:solidFill>
              </a:rPr>
              <a:t>530M</a:t>
            </a:r>
            <a:r>
              <a:rPr lang="en-US" sz="1200" dirty="0" smtClean="0">
                <a:solidFill>
                  <a:srgbClr val="2B3C8D"/>
                </a:solidFill>
              </a:rPr>
              <a:t> Personal Weather Station reports each day</a:t>
            </a:r>
          </a:p>
          <a:p>
            <a:r>
              <a:rPr lang="en-US" sz="1200" dirty="0" smtClean="0">
                <a:solidFill>
                  <a:srgbClr val="2B3C8D"/>
                </a:solidFill>
              </a:rPr>
              <a:t>Over </a:t>
            </a:r>
            <a:r>
              <a:rPr lang="en-US" sz="1200" b="1" dirty="0" smtClean="0">
                <a:solidFill>
                  <a:srgbClr val="FF8A00"/>
                </a:solidFill>
              </a:rPr>
              <a:t>9M</a:t>
            </a:r>
            <a:r>
              <a:rPr lang="en-US" sz="1200" b="1" dirty="0" smtClean="0">
                <a:solidFill>
                  <a:srgbClr val="2B3C8D"/>
                </a:solidFill>
              </a:rPr>
              <a:t> </a:t>
            </a:r>
            <a:r>
              <a:rPr lang="en-US" sz="1200" dirty="0" smtClean="0">
                <a:solidFill>
                  <a:srgbClr val="2B3C8D"/>
                </a:solidFill>
              </a:rPr>
              <a:t>webcam uploads each day</a:t>
            </a:r>
          </a:p>
          <a:p>
            <a:r>
              <a:rPr lang="en-US" sz="1200" dirty="0" smtClean="0">
                <a:solidFill>
                  <a:srgbClr val="2B3C8D"/>
                </a:solidFill>
              </a:rPr>
              <a:t>Over </a:t>
            </a:r>
            <a:r>
              <a:rPr lang="en-US" sz="1200" b="1" dirty="0" smtClean="0">
                <a:solidFill>
                  <a:srgbClr val="FF8A00"/>
                </a:solidFill>
              </a:rPr>
              <a:t>2M</a:t>
            </a:r>
            <a:r>
              <a:rPr lang="en-US" sz="1200" dirty="0" smtClean="0">
                <a:solidFill>
                  <a:srgbClr val="2B3C8D"/>
                </a:solidFill>
              </a:rPr>
              <a:t> Crowd Reports each month</a:t>
            </a:r>
          </a:p>
          <a:p>
            <a:r>
              <a:rPr lang="en-US" sz="1200" dirty="0" smtClean="0">
                <a:solidFill>
                  <a:srgbClr val="2B3C8D"/>
                </a:solidFill>
              </a:rPr>
              <a:t>Over </a:t>
            </a:r>
            <a:r>
              <a:rPr lang="en-US" sz="1200" b="1" dirty="0" smtClean="0">
                <a:solidFill>
                  <a:srgbClr val="FF8A00"/>
                </a:solidFill>
              </a:rPr>
              <a:t>50M</a:t>
            </a:r>
            <a:r>
              <a:rPr lang="en-US" sz="1200" dirty="0" smtClean="0">
                <a:solidFill>
                  <a:srgbClr val="2B3C8D"/>
                </a:solidFill>
              </a:rPr>
              <a:t> IoT Barometric Pressure Reports each day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we’re talking about millions of physical devices that are collecting data about weather.</a:t>
            </a:r>
            <a:endParaRPr lang="en-US" dirty="0" smtClean="0"/>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7</a:t>
            </a:fld>
            <a:endParaRPr lang="en-US"/>
          </a:p>
        </p:txBody>
      </p:sp>
    </p:spTree>
    <p:extLst>
      <p:ext uri="{BB962C8B-B14F-4D97-AF65-F5344CB8AC3E}">
        <p14:creationId xmlns:p14="http://schemas.microsoft.com/office/powerpoint/2010/main" val="173958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personal weather station network is the backbone of our IoT strategy.  With more than </a:t>
            </a:r>
            <a:r>
              <a:rPr lang="en-US" sz="1200" kern="1200" dirty="0" smtClean="0">
                <a:solidFill>
                  <a:schemeClr val="tx1"/>
                </a:solidFill>
                <a:latin typeface="+mn-lt"/>
                <a:ea typeface="+mn-ea"/>
                <a:cs typeface="+mn-cs"/>
              </a:rPr>
              <a:t>200,000 Personal Weather Stations across 195 Countries,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this network enables The Weather Company to provide hyper local forecasts to millions around the world with unprecedented accuracy. </a:t>
            </a:r>
            <a:r>
              <a:rPr lang="en-US" baseline="0" dirty="0" smtClean="0"/>
              <a:t>. You can see here the red dots indicate government reporting stations while the blue dots represent personal weather stations. We deliver 100x more coverage than publically available sources anywhere on the globe.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Each station is equipped with multiple sensors for detecting barometric pressure, humidity, temperature, wind speed and direction, and other factors. Greater personal weather station data leads to more precise and enhanced forecasts, </a:t>
            </a:r>
            <a:r>
              <a:rPr lang="en-US" sz="1200" b="1" kern="1200" dirty="0" smtClean="0">
                <a:solidFill>
                  <a:schemeClr val="tx1"/>
                </a:solidFill>
                <a:latin typeface="+mn-lt"/>
                <a:ea typeface="+mn-ea"/>
                <a:cs typeface="+mn-cs"/>
              </a:rPr>
              <a:t>which can help businesses, governments and communities better anticipate and act on weather conditions.</a:t>
            </a:r>
            <a:endParaRPr lang="en-US" dirty="0" smtClean="0"/>
          </a:p>
          <a:p>
            <a:endParaRPr lang="en-US" dirty="0" smtClean="0"/>
          </a:p>
          <a:p>
            <a:endParaRPr lang="en-US" baseline="0" dirty="0" smtClean="0"/>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8</a:t>
            </a:fld>
            <a:endParaRPr lang="en-US"/>
          </a:p>
        </p:txBody>
      </p:sp>
    </p:spTree>
    <p:extLst>
      <p:ext uri="{BB962C8B-B14F-4D97-AF65-F5344CB8AC3E}">
        <p14:creationId xmlns:p14="http://schemas.microsoft.com/office/powerpoint/2010/main" val="48641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currently collecting data from more than 50k commercial flights per day.</a:t>
            </a:r>
            <a:r>
              <a:rPr lang="en-US" baseline="0" dirty="0" smtClean="0"/>
              <a:t> And thanks to a partnership with </a:t>
            </a:r>
            <a:r>
              <a:rPr lang="en-US" baseline="0" dirty="0" err="1" smtClean="0"/>
              <a:t>Gogo</a:t>
            </a:r>
            <a:r>
              <a:rPr lang="en-US" baseline="0" dirty="0" smtClean="0"/>
              <a:t>, we’ll now leverage their expanded fleet of aircraft to both gather and transmit data, like turbulence reports.</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9</a:t>
            </a:fld>
            <a:endParaRPr lang="en-US"/>
          </a:p>
        </p:txBody>
      </p:sp>
    </p:spTree>
    <p:extLst>
      <p:ext uri="{BB962C8B-B14F-4D97-AF65-F5344CB8AC3E}">
        <p14:creationId xmlns:p14="http://schemas.microsoft.com/office/powerpoint/2010/main" val="1441282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As a result of the data, technology and human expertise, we’ve able to map the atmosphere. And that’s enabled us to develop one of the richest location data sets in the world.  More than </a:t>
            </a:r>
            <a:r>
              <a:rPr lang="en-US" sz="1200" kern="1200" dirty="0" smtClean="0">
                <a:solidFill>
                  <a:schemeClr val="tx1"/>
                </a:solidFill>
                <a:latin typeface="+mn-lt"/>
                <a:ea typeface="+mn-ea"/>
                <a:cs typeface="+mn-cs"/>
              </a:rPr>
              <a:t>80% of our users opt-in to share their location with us. And, if you consider the fact that we have </a:t>
            </a:r>
            <a:r>
              <a:rPr lang="en-US" sz="1200" b="1" kern="1200" dirty="0" smtClean="0">
                <a:solidFill>
                  <a:schemeClr val="tx1"/>
                </a:solidFill>
                <a:latin typeface="+mn-lt"/>
                <a:ea typeface="+mn-ea"/>
                <a:cs typeface="+mn-cs"/>
              </a:rPr>
              <a:t>20 million</a:t>
            </a:r>
            <a:r>
              <a:rPr lang="en-US" sz="1200" b="0" kern="1200" dirty="0" smtClean="0">
                <a:solidFill>
                  <a:schemeClr val="tx1"/>
                </a:solidFill>
                <a:latin typeface="+mn-lt"/>
                <a:ea typeface="+mn-ea"/>
                <a:cs typeface="+mn-cs"/>
              </a:rPr>
              <a:t> daily users who check in 2-5 times per day…we are mapping </a:t>
            </a:r>
            <a:r>
              <a:rPr lang="en-US" sz="1200" b="1" kern="1200" dirty="0" smtClean="0">
                <a:solidFill>
                  <a:schemeClr val="tx1"/>
                </a:solidFill>
                <a:latin typeface="+mn-lt"/>
                <a:ea typeface="+mn-ea"/>
                <a:cs typeface="+mn-cs"/>
              </a:rPr>
              <a:t>1 billion location pings </a:t>
            </a:r>
            <a:r>
              <a:rPr lang="en-US" sz="1200" b="0" kern="1200" dirty="0" smtClean="0">
                <a:solidFill>
                  <a:schemeClr val="tx1"/>
                </a:solidFill>
                <a:latin typeface="+mn-lt"/>
                <a:ea typeface="+mn-ea"/>
                <a:cs typeface="+mn-cs"/>
              </a:rPr>
              <a:t>per week. This means we possesses one of the world’s </a:t>
            </a:r>
            <a:r>
              <a:rPr lang="en-US" sz="1200" b="1" kern="1200" dirty="0" smtClean="0">
                <a:solidFill>
                  <a:schemeClr val="tx1"/>
                </a:solidFill>
                <a:latin typeface="+mn-lt"/>
                <a:ea typeface="+mn-ea"/>
                <a:cs typeface="+mn-cs"/>
              </a:rPr>
              <a:t>largest </a:t>
            </a:r>
            <a:r>
              <a:rPr lang="en-US" sz="1200" b="0" kern="1200" dirty="0" smtClean="0">
                <a:solidFill>
                  <a:schemeClr val="tx1"/>
                </a:solidFill>
                <a:latin typeface="+mn-lt"/>
                <a:ea typeface="+mn-ea"/>
                <a:cs typeface="+mn-cs"/>
              </a:rPr>
              <a:t>continuous sets of first-party location data. There are very few companies with location data as accurate and as precise as ours.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10</a:t>
            </a:fld>
            <a:endParaRPr lang="en-US"/>
          </a:p>
        </p:txBody>
      </p:sp>
    </p:spTree>
    <p:extLst>
      <p:ext uri="{BB962C8B-B14F-4D97-AF65-F5344CB8AC3E}">
        <p14:creationId xmlns:p14="http://schemas.microsoft.com/office/powerpoint/2010/main" val="208884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a:t>
            </a:r>
            <a:r>
              <a:rPr lang="en-US" baseline="0" dirty="0" smtClean="0"/>
              <a:t> Tell the story of PRECISION</a:t>
            </a:r>
          </a:p>
          <a:p>
            <a:r>
              <a:rPr lang="en-US" sz="1200" kern="1200" dirty="0" smtClean="0">
                <a:solidFill>
                  <a:schemeClr val="tx1"/>
                </a:solidFill>
                <a:effectLst/>
                <a:latin typeface="+mn-lt"/>
                <a:ea typeface="+mn-ea"/>
                <a:cs typeface="+mn-cs"/>
              </a:rPr>
              <a:t>Because</a:t>
            </a:r>
            <a:r>
              <a:rPr lang="en-US" sz="1200" kern="1200" baseline="0" dirty="0" smtClean="0">
                <a:solidFill>
                  <a:schemeClr val="tx1"/>
                </a:solidFill>
                <a:effectLst/>
                <a:latin typeface="+mn-lt"/>
                <a:ea typeface="+mn-ea"/>
                <a:cs typeface="+mn-cs"/>
              </a:rPr>
              <a:t> weather is hyper-local and</a:t>
            </a:r>
            <a:r>
              <a:rPr lang="en-US" sz="1200" kern="1200" dirty="0" smtClean="0">
                <a:solidFill>
                  <a:schemeClr val="tx1"/>
                </a:solidFill>
                <a:effectLst/>
                <a:latin typeface="+mn-lt"/>
                <a:ea typeface="+mn-ea"/>
                <a:cs typeface="+mn-cs"/>
              </a:rPr>
              <a:t> can differ on a neighborhood by neighborhood basis. Here you can see the</a:t>
            </a:r>
            <a:r>
              <a:rPr lang="en-US" sz="1200" kern="1200" baseline="0" dirty="0" smtClean="0">
                <a:solidFill>
                  <a:schemeClr val="tx1"/>
                </a:solidFill>
                <a:effectLst/>
                <a:latin typeface="+mn-lt"/>
                <a:ea typeface="+mn-ea"/>
                <a:cs typeface="+mn-cs"/>
              </a:rPr>
              <a:t> temperature differential within just a few kilometers. </a:t>
            </a:r>
            <a:r>
              <a:rPr lang="en-US" dirty="0" smtClean="0"/>
              <a:t>If you live within 2km of a weather reporting station, your </a:t>
            </a:r>
            <a:r>
              <a:rPr lang="en-US" smtClean="0"/>
              <a:t>forecast is </a:t>
            </a:r>
            <a:r>
              <a:rPr lang="en-US" dirty="0" smtClean="0"/>
              <a:t>15% more accurate.</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11</a:t>
            </a:fld>
            <a:endParaRPr lang="en-US"/>
          </a:p>
        </p:txBody>
      </p:sp>
    </p:spTree>
    <p:extLst>
      <p:ext uri="{BB962C8B-B14F-4D97-AF65-F5344CB8AC3E}">
        <p14:creationId xmlns:p14="http://schemas.microsoft.com/office/powerpoint/2010/main" val="856922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19.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Master" Target="../slideMasters/slideMaster1.xml"/><Relationship Id="rId5" Type="http://schemas.openxmlformats.org/officeDocument/2006/relationships/image" Target="../media/image3.emf"/><Relationship Id="rId4" Type="http://schemas.microsoft.com/office/2007/relationships/hdphoto" Target="../media/hdphoto6.wdp"/></Relationships>
</file>

<file path=ppt/slideLayouts/_rels/slideLayout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2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8.wdp"/><Relationship Id="rId7" Type="http://schemas.openxmlformats.org/officeDocument/2006/relationships/image" Target="../media/image33.png"/><Relationship Id="rId2" Type="http://schemas.openxmlformats.org/officeDocument/2006/relationships/image" Target="../media/image29.jpe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30.jpeg"/><Relationship Id="rId9"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jpe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36.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9.jpe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40.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jpeg"/><Relationship Id="rId7" Type="http://schemas.openxmlformats.org/officeDocument/2006/relationships/image" Target="../media/image47.png"/><Relationship Id="rId2" Type="http://schemas.openxmlformats.org/officeDocument/2006/relationships/image" Target="../media/image43.jpeg"/><Relationship Id="rId1" Type="http://schemas.openxmlformats.org/officeDocument/2006/relationships/slideMaster" Target="../slideMasters/slideMaster1.xml"/><Relationship Id="rId6" Type="http://schemas.openxmlformats.org/officeDocument/2006/relationships/image" Target="../media/image46.png"/><Relationship Id="rId11" Type="http://schemas.openxmlformats.org/officeDocument/2006/relationships/image" Target="../media/image3.emf"/><Relationship Id="rId5" Type="http://schemas.openxmlformats.org/officeDocument/2006/relationships/image" Target="../media/image45.png"/><Relationship Id="rId10" Type="http://schemas.microsoft.com/office/2007/relationships/hdphoto" Target="../media/hdphoto12.wdp"/><Relationship Id="rId4" Type="http://schemas.microsoft.com/office/2007/relationships/hdphoto" Target="../media/hdphoto11.wdp"/><Relationship Id="rId9" Type="http://schemas.openxmlformats.org/officeDocument/2006/relationships/image" Target="../media/image4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xml"/><Relationship Id="rId5" Type="http://schemas.openxmlformats.org/officeDocument/2006/relationships/image" Target="../media/image3.emf"/><Relationship Id="rId4" Type="http://schemas.microsoft.com/office/2007/relationships/hdphoto" Target="../media/hdphoto13.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xml"/><Relationship Id="rId5" Type="http://schemas.openxmlformats.org/officeDocument/2006/relationships/image" Target="../media/image3.emf"/><Relationship Id="rId4" Type="http://schemas.microsoft.com/office/2007/relationships/hdphoto" Target="../media/hdphoto14.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1.xml"/><Relationship Id="rId5" Type="http://schemas.openxmlformats.org/officeDocument/2006/relationships/image" Target="../media/image3.emf"/><Relationship Id="rId4" Type="http://schemas.microsoft.com/office/2007/relationships/hdphoto" Target="../media/hdphoto15.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1.xml"/><Relationship Id="rId6" Type="http://schemas.openxmlformats.org/officeDocument/2006/relationships/image" Target="../media/image60.jpeg"/><Relationship Id="rId5" Type="http://schemas.openxmlformats.org/officeDocument/2006/relationships/image" Target="../media/image3.emf"/><Relationship Id="rId4" Type="http://schemas.microsoft.com/office/2007/relationships/hdphoto" Target="../media/hdphoto16.wdp"/></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1.xml"/><Relationship Id="rId6" Type="http://schemas.openxmlformats.org/officeDocument/2006/relationships/image" Target="../media/image60.jpeg"/><Relationship Id="rId5" Type="http://schemas.openxmlformats.org/officeDocument/2006/relationships/image" Target="../media/image3.emf"/><Relationship Id="rId4" Type="http://schemas.microsoft.com/office/2007/relationships/hdphoto" Target="../media/hdphoto16.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3.emf"/><Relationship Id="rId4"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3.emf"/><Relationship Id="rId4" Type="http://schemas.microsoft.com/office/2007/relationships/hdphoto" Target="../media/hdphoto17.wdp"/></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65.jpe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6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7.jpeg"/><Relationship Id="rId5" Type="http://schemas.openxmlformats.org/officeDocument/2006/relationships/image" Target="../media/image3.emf"/><Relationship Id="rId4" Type="http://schemas.openxmlformats.org/officeDocument/2006/relationships/image" Target="../media/image6.jpeg"/></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2.xml"/><Relationship Id="rId6" Type="http://schemas.openxmlformats.org/officeDocument/2006/relationships/image" Target="../media/image71.tiff"/><Relationship Id="rId5" Type="http://schemas.openxmlformats.org/officeDocument/2006/relationships/image" Target="../media/image3.emf"/><Relationship Id="rId4" Type="http://schemas.microsoft.com/office/2007/relationships/hdphoto" Target="../media/hdphoto19.wdp"/></Relationships>
</file>

<file path=ppt/slideLayouts/_rels/slideLayout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4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73.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5.emf"/><Relationship Id="rId4" Type="http://schemas.openxmlformats.org/officeDocument/2006/relationships/image" Target="../media/image14.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19.jpeg"/></Relationships>
</file>

<file path=ppt/slideLayouts/_rels/slideLayout48.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8.wdp"/><Relationship Id="rId7" Type="http://schemas.openxmlformats.org/officeDocument/2006/relationships/image" Target="../media/image33.png"/><Relationship Id="rId2" Type="http://schemas.openxmlformats.org/officeDocument/2006/relationships/image" Target="../media/image29.jpeg"/><Relationship Id="rId1" Type="http://schemas.openxmlformats.org/officeDocument/2006/relationships/slideMaster" Target="../slideMasters/slideMaster2.xml"/><Relationship Id="rId6" Type="http://schemas.openxmlformats.org/officeDocument/2006/relationships/image" Target="../media/image32.png"/><Relationship Id="rId11" Type="http://schemas.openxmlformats.org/officeDocument/2006/relationships/image" Target="../media/image74.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30.jpeg"/><Relationship Id="rId9" Type="http://schemas.openxmlformats.org/officeDocument/2006/relationships/image" Target="../media/image3.emf"/></Relationships>
</file>

<file path=ppt/slideLayouts/_rels/slideLayout49.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75.jpe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6.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1.wmf"/><Relationship Id="rId3" Type="http://schemas.microsoft.com/office/2007/relationships/hdphoto" Target="../media/hdphoto3.wdp"/><Relationship Id="rId7" Type="http://schemas.microsoft.com/office/2007/relationships/hdphoto" Target="../media/hdphoto1.wdp"/><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77.jpeg"/><Relationship Id="rId1" Type="http://schemas.openxmlformats.org/officeDocument/2006/relationships/slideMaster" Target="../slideMasters/slideMaster2.xml"/><Relationship Id="rId6" Type="http://schemas.openxmlformats.org/officeDocument/2006/relationships/image" Target="../media/image79.jpeg"/><Relationship Id="rId5" Type="http://schemas.openxmlformats.org/officeDocument/2006/relationships/image" Target="../media/image3.emf"/><Relationship Id="rId4" Type="http://schemas.openxmlformats.org/officeDocument/2006/relationships/image" Target="../media/image7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2.xml"/><Relationship Id="rId6" Type="http://schemas.openxmlformats.org/officeDocument/2006/relationships/image" Target="../media/image71.tiff"/><Relationship Id="rId5" Type="http://schemas.openxmlformats.org/officeDocument/2006/relationships/image" Target="../media/image3.emf"/><Relationship Id="rId4" Type="http://schemas.microsoft.com/office/2007/relationships/hdphoto" Target="../media/hdphoto19.wdp"/></Relationships>
</file>

<file path=ppt/slideLayouts/_rels/slideLayout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36.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23.wdp"/></Relationships>
</file>

<file path=ppt/slideLayouts/_rels/slideLayout5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9.jpe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4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1.wmf"/><Relationship Id="rId5" Type="http://schemas.microsoft.com/office/2007/relationships/hdphoto" Target="../media/hdphoto1.wdp"/><Relationship Id="rId4" Type="http://schemas.openxmlformats.org/officeDocument/2006/relationships/image" Target="../media/image5.jpeg"/></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jpeg"/><Relationship Id="rId7" Type="http://schemas.openxmlformats.org/officeDocument/2006/relationships/image" Target="../media/image47.pn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46.png"/><Relationship Id="rId11" Type="http://schemas.openxmlformats.org/officeDocument/2006/relationships/image" Target="../media/image3.emf"/><Relationship Id="rId5" Type="http://schemas.openxmlformats.org/officeDocument/2006/relationships/image" Target="../media/image45.png"/><Relationship Id="rId10" Type="http://schemas.microsoft.com/office/2007/relationships/hdphoto" Target="../media/hdphoto12.wdp"/><Relationship Id="rId4" Type="http://schemas.microsoft.com/office/2007/relationships/hdphoto" Target="../media/hdphoto11.wdp"/><Relationship Id="rId9" Type="http://schemas.openxmlformats.org/officeDocument/2006/relationships/image" Target="../media/image4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1.wdp"/></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3.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0.jpeg"/><Relationship Id="rId1" Type="http://schemas.openxmlformats.org/officeDocument/2006/relationships/slideMaster" Target="../slideMasters/slideMaster2.xml"/><Relationship Id="rId6" Type="http://schemas.openxmlformats.org/officeDocument/2006/relationships/image" Target="../media/image3.emf"/><Relationship Id="rId5" Type="http://schemas.openxmlformats.org/officeDocument/2006/relationships/image" Target="../media/image2.png"/><Relationship Id="rId4" Type="http://schemas.microsoft.com/office/2007/relationships/hdphoto" Target="../media/hdphoto24.wdp"/></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4.wdp"/></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5.wdp"/></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0.jpeg"/><Relationship Id="rId2" Type="http://schemas.openxmlformats.org/officeDocument/2006/relationships/image" Target="../media/image58.jpeg"/><Relationship Id="rId1" Type="http://schemas.openxmlformats.org/officeDocument/2006/relationships/slideMaster" Target="../slideMasters/slideMaster2.xml"/><Relationship Id="rId6" Type="http://schemas.openxmlformats.org/officeDocument/2006/relationships/image" Target="../media/image86.png"/><Relationship Id="rId5" Type="http://schemas.openxmlformats.org/officeDocument/2006/relationships/image" Target="../media/image3.emf"/><Relationship Id="rId4" Type="http://schemas.microsoft.com/office/2007/relationships/hdphoto" Target="../media/hdphoto16.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5.emf"/><Relationship Id="rId4" Type="http://schemas.openxmlformats.org/officeDocument/2006/relationships/image" Target="../media/image14.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7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63.jpe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3.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4"/>
            <a:ext cx="9144000" cy="5143914"/>
          </a:xfrm>
          <a:prstGeom prst="rect">
            <a:avLst/>
          </a:prstGeom>
        </p:spPr>
      </p:pic>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4"/>
            <a:ext cx="6226983" cy="5143500"/>
          </a:xfrm>
          <a:prstGeom prst="rect">
            <a:avLst/>
          </a:prstGeom>
        </p:spPr>
      </p:pic>
      <p:pic>
        <p:nvPicPr>
          <p:cNvPr id="15" name="Picture 14"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689631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fault Content Layout 2">
    <p:bg>
      <p:bgPr>
        <a:solidFill>
          <a:schemeClr val="bg1">
            <a:alpha val="55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a:stretch/>
        </p:blipFill>
        <p:spPr>
          <a:xfrm>
            <a:off x="-2" y="-1"/>
            <a:ext cx="9144000" cy="1123952"/>
          </a:xfrm>
          <a:prstGeom prst="rect">
            <a:avLst/>
          </a:prstGeom>
        </p:spPr>
      </p:pic>
      <p:pic>
        <p:nvPicPr>
          <p:cNvPr id="2" name="Picture 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1123950"/>
            <a:ext cx="9144000" cy="4019549"/>
          </a:xfrm>
          <a:prstGeom prst="rect">
            <a:avLst/>
          </a:prstGeom>
        </p:spPr>
      </p:pic>
      <p:sp>
        <p:nvSpPr>
          <p:cNvPr id="9" name="Rectangle 8"/>
          <p:cNvSpPr>
            <a:spLocks noChangeArrowheads="1"/>
          </p:cNvSpPr>
          <p:nvPr userDrawn="1"/>
        </p:nvSpPr>
        <p:spPr bwMode="auto">
          <a:xfrm rot="16200000">
            <a:off x="4010024" y="-4010026"/>
            <a:ext cx="1123950" cy="9144002"/>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0" name="Picture 9"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spTree>
    <p:extLst>
      <p:ext uri="{BB962C8B-B14F-4D97-AF65-F5344CB8AC3E}">
        <p14:creationId xmlns:p14="http://schemas.microsoft.com/office/powerpoint/2010/main" val="33600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fault Content Layout 2">
    <p:bg>
      <p:bgPr>
        <a:solidFill>
          <a:schemeClr val="bg1">
            <a:alpha val="5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6920" y="0"/>
            <a:ext cx="7775940" cy="5140395"/>
          </a:xfrm>
          <a:prstGeom prst="rect">
            <a:avLst/>
          </a:prstGeom>
        </p:spPr>
      </p:pic>
      <p:pic>
        <p:nvPicPr>
          <p:cNvPr id="6" name="Picture 5"/>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100"/>
                    </a14:imgEffect>
                  </a14:imgLayer>
                </a14:imgProps>
              </a:ext>
              <a:ext uri="{28A0092B-C50C-407E-A947-70E740481C1C}">
                <a14:useLocalDpi xmlns:a14="http://schemas.microsoft.com/office/drawing/2010/main"/>
              </a:ext>
            </a:extLst>
          </a:blip>
          <a:srcRect/>
          <a:stretch/>
        </p:blipFill>
        <p:spPr>
          <a:xfrm>
            <a:off x="0" y="2"/>
            <a:ext cx="3124201" cy="5143498"/>
          </a:xfrm>
          <a:prstGeom prst="rect">
            <a:avLst/>
          </a:prstGeom>
        </p:spPr>
      </p:pic>
      <p:sp>
        <p:nvSpPr>
          <p:cNvPr id="5" name="Rectangle 4"/>
          <p:cNvSpPr/>
          <p:nvPr userDrawn="1"/>
        </p:nvSpPr>
        <p:spPr>
          <a:xfrm>
            <a:off x="5867400" y="-3103"/>
            <a:ext cx="3276600" cy="5143498"/>
          </a:xfrm>
          <a:prstGeom prst="rect">
            <a:avLst/>
          </a:prstGeom>
          <a:solidFill>
            <a:schemeClr val="bg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ChangeArrowheads="1"/>
          </p:cNvSpPr>
          <p:nvPr userDrawn="1"/>
        </p:nvSpPr>
        <p:spPr bwMode="auto">
          <a:xfrm rot="16200000">
            <a:off x="-1009648" y="1009650"/>
            <a:ext cx="5143498" cy="31241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609005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fault Content Layout 2">
    <p:bg>
      <p:bgPr>
        <a:solidFill>
          <a:schemeClr val="bg1">
            <a:alpha val="9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97"/>
                    </a14:imgEffect>
                  </a14:imgLayer>
                </a14:imgProps>
              </a:ext>
              <a:ext uri="{28A0092B-C50C-407E-A947-70E740481C1C}">
                <a14:useLocalDpi xmlns:a14="http://schemas.microsoft.com/office/drawing/2010/main"/>
              </a:ext>
            </a:extLst>
          </a:blip>
          <a:srcRect/>
          <a:stretch/>
        </p:blipFill>
        <p:spPr>
          <a:xfrm>
            <a:off x="2" y="-6207"/>
            <a:ext cx="3124199" cy="5143499"/>
          </a:xfrm>
          <a:prstGeom prst="rect">
            <a:avLst/>
          </a:prstGeom>
        </p:spPr>
      </p:pic>
      <p:pic>
        <p:nvPicPr>
          <p:cNvPr id="2" name="Picture 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124201" y="0"/>
            <a:ext cx="6019798" cy="5143499"/>
          </a:xfrm>
          <a:prstGeom prst="rect">
            <a:avLst/>
          </a:prstGeom>
        </p:spPr>
      </p:pic>
      <p:sp>
        <p:nvSpPr>
          <p:cNvPr id="5" name="Rectangle 4"/>
          <p:cNvSpPr/>
          <p:nvPr userDrawn="1"/>
        </p:nvSpPr>
        <p:spPr>
          <a:xfrm>
            <a:off x="5867400" y="-3103"/>
            <a:ext cx="3276600" cy="5143498"/>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ChangeArrowheads="1"/>
          </p:cNvSpPr>
          <p:nvPr userDrawn="1"/>
        </p:nvSpPr>
        <p:spPr bwMode="auto">
          <a:xfrm rot="16200000">
            <a:off x="-1012752" y="1006546"/>
            <a:ext cx="5149705" cy="31241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524325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Default Content Layout 2">
    <p:bg>
      <p:bgPr>
        <a:solidFill>
          <a:schemeClr val="bg1">
            <a:alpha val="55000"/>
          </a:schemeClr>
        </a:solidFill>
        <a:effectLst/>
      </p:bgPr>
    </p:bg>
    <p:spTree>
      <p:nvGrpSpPr>
        <p:cNvPr id="1" name=""/>
        <p:cNvGrpSpPr/>
        <p:nvPr/>
      </p:nvGrpSpPr>
      <p:grpSpPr>
        <a:xfrm>
          <a:off x="0" y="0"/>
          <a:ext cx="0" cy="0"/>
          <a:chOff x="0" y="0"/>
          <a:chExt cx="0" cy="0"/>
        </a:xfrm>
      </p:grpSpPr>
      <p:pic>
        <p:nvPicPr>
          <p:cNvPr id="7" name="Picture 6" descr="shutterstock_189922937.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24201" y="-6208"/>
            <a:ext cx="6019799" cy="5149708"/>
          </a:xfrm>
          <a:prstGeom prst="rect">
            <a:avLst/>
          </a:prstGeom>
        </p:spPr>
      </p:pic>
      <p:pic>
        <p:nvPicPr>
          <p:cNvPr id="8" name="Picture 7" descr="shutterstock_189922937.jpg"/>
          <p:cNvPicPr>
            <a:picLocks noChangeAspect="1"/>
          </p:cNvPicPr>
          <p:nvPr userDrawn="1"/>
        </p:nvPicPr>
        <p:blipFill rotWithShape="1">
          <a:blip r:embed="rId3" cstate="email">
            <a:extLst>
              <a:ext uri="{28A0092B-C50C-407E-A947-70E740481C1C}">
                <a14:useLocalDpi xmlns:a14="http://schemas.microsoft.com/office/drawing/2010/main"/>
              </a:ext>
            </a:extLst>
          </a:blip>
          <a:srcRect l="-3"/>
          <a:stretch/>
        </p:blipFill>
        <p:spPr>
          <a:xfrm>
            <a:off x="0" y="-6208"/>
            <a:ext cx="3124201" cy="5149708"/>
          </a:xfrm>
          <a:prstGeom prst="rect">
            <a:avLst/>
          </a:prstGeom>
        </p:spPr>
      </p:pic>
      <p:sp>
        <p:nvSpPr>
          <p:cNvPr id="5" name="Rectangle 4"/>
          <p:cNvSpPr/>
          <p:nvPr userDrawn="1"/>
        </p:nvSpPr>
        <p:spPr>
          <a:xfrm>
            <a:off x="5867400" y="-3104"/>
            <a:ext cx="3276600" cy="5146603"/>
          </a:xfrm>
          <a:prstGeom prst="rect">
            <a:avLst/>
          </a:prstGeom>
          <a:solidFill>
            <a:srgbClr val="FFC00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ChangeArrowheads="1"/>
          </p:cNvSpPr>
          <p:nvPr userDrawn="1"/>
        </p:nvSpPr>
        <p:spPr bwMode="auto">
          <a:xfrm rot="16200000">
            <a:off x="-1012752" y="1006544"/>
            <a:ext cx="5149706" cy="31241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997700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Default Content Layout 2">
    <p:bg>
      <p:bgPr>
        <a:solidFill>
          <a:schemeClr val="bg1">
            <a:alpha val="5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24201" y="-6215"/>
            <a:ext cx="6019799" cy="5143500"/>
          </a:xfrm>
          <a:prstGeom prst="rect">
            <a:avLst/>
          </a:prstGeom>
        </p:spPr>
      </p:pic>
      <p:pic>
        <p:nvPicPr>
          <p:cNvPr id="8" name="Picture 7" descr="shutterstock_189922937.jpg"/>
          <p:cNvPicPr>
            <a:picLocks noChangeAspect="1"/>
          </p:cNvPicPr>
          <p:nvPr userDrawn="1"/>
        </p:nvPicPr>
        <p:blipFill rotWithShape="1">
          <a:blip r:embed="rId3" cstate="email">
            <a:extLst>
              <a:ext uri="{28A0092B-C50C-407E-A947-70E740481C1C}">
                <a14:useLocalDpi xmlns:a14="http://schemas.microsoft.com/office/drawing/2010/main"/>
              </a:ext>
            </a:extLst>
          </a:blip>
          <a:srcRect l="-3"/>
          <a:stretch/>
        </p:blipFill>
        <p:spPr>
          <a:xfrm>
            <a:off x="0" y="-6208"/>
            <a:ext cx="3124201" cy="5149708"/>
          </a:xfrm>
          <a:prstGeom prst="rect">
            <a:avLst/>
          </a:prstGeom>
        </p:spPr>
      </p:pic>
      <p:sp>
        <p:nvSpPr>
          <p:cNvPr id="5" name="Rectangle 4"/>
          <p:cNvSpPr/>
          <p:nvPr userDrawn="1"/>
        </p:nvSpPr>
        <p:spPr>
          <a:xfrm>
            <a:off x="5867400" y="-3104"/>
            <a:ext cx="3276600" cy="5146603"/>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ChangeArrowheads="1"/>
          </p:cNvSpPr>
          <p:nvPr userDrawn="1"/>
        </p:nvSpPr>
        <p:spPr bwMode="auto">
          <a:xfrm rot="16200000">
            <a:off x="-1012752" y="1006544"/>
            <a:ext cx="5149706" cy="31241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845257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Default Content Layout 2">
    <p:bg>
      <p:bgPr>
        <a:solidFill>
          <a:schemeClr val="bg1">
            <a:alpha val="5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124201" cy="5143501"/>
          </a:xfrm>
          <a:prstGeom prst="rect">
            <a:avLst/>
          </a:prstGeom>
        </p:spPr>
      </p:pic>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124201" y="-1"/>
            <a:ext cx="6019799" cy="5143501"/>
          </a:xfrm>
          <a:prstGeom prst="rect">
            <a:avLst/>
          </a:prstGeom>
        </p:spPr>
      </p:pic>
      <p:sp>
        <p:nvSpPr>
          <p:cNvPr id="5" name="Rectangle 4"/>
          <p:cNvSpPr/>
          <p:nvPr userDrawn="1"/>
        </p:nvSpPr>
        <p:spPr>
          <a:xfrm>
            <a:off x="5867400" y="-3104"/>
            <a:ext cx="3276600" cy="5146603"/>
          </a:xfrm>
          <a:prstGeom prst="rect">
            <a:avLst/>
          </a:prstGeom>
          <a:solidFill>
            <a:srgbClr val="FFC00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ChangeArrowheads="1"/>
          </p:cNvSpPr>
          <p:nvPr userDrawn="1"/>
        </p:nvSpPr>
        <p:spPr bwMode="auto">
          <a:xfrm rot="16200000">
            <a:off x="-1011199" y="1008097"/>
            <a:ext cx="5146600" cy="31241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674648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Default Content Layout 2">
    <p:bg>
      <p:bgPr>
        <a:solidFill>
          <a:schemeClr val="bg1">
            <a:alpha val="55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98"/>
                    </a14:imgEffect>
                  </a14:imgLayer>
                </a14:imgProps>
              </a:ext>
              <a:ext uri="{28A0092B-C50C-407E-A947-70E740481C1C}">
                <a14:useLocalDpi xmlns:a14="http://schemas.microsoft.com/office/drawing/2010/main"/>
              </a:ext>
            </a:extLst>
          </a:blip>
          <a:srcRect/>
          <a:stretch/>
        </p:blipFill>
        <p:spPr>
          <a:xfrm>
            <a:off x="0" y="3101"/>
            <a:ext cx="3124201" cy="5143501"/>
          </a:xfrm>
          <a:prstGeom prst="rect">
            <a:avLst/>
          </a:prstGeom>
        </p:spPr>
      </p:pic>
      <p:pic>
        <p:nvPicPr>
          <p:cNvPr id="6" name="Picture 5"/>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124200" y="-1"/>
            <a:ext cx="6019800" cy="5143501"/>
          </a:xfrm>
          <a:prstGeom prst="rect">
            <a:avLst/>
          </a:prstGeom>
        </p:spPr>
      </p:pic>
      <p:sp>
        <p:nvSpPr>
          <p:cNvPr id="5" name="Rectangle 4"/>
          <p:cNvSpPr/>
          <p:nvPr userDrawn="1"/>
        </p:nvSpPr>
        <p:spPr>
          <a:xfrm>
            <a:off x="5867400" y="-3103"/>
            <a:ext cx="3276600" cy="5143498"/>
          </a:xfrm>
          <a:prstGeom prst="rect">
            <a:avLst/>
          </a:prstGeom>
          <a:solidFill>
            <a:srgbClr val="00206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3124201" y="77851"/>
            <a:ext cx="1864126" cy="5062543"/>
          </a:xfrm>
          <a:prstGeom prst="rect">
            <a:avLst/>
          </a:prstGeom>
        </p:spPr>
      </p:pic>
      <p:pic>
        <p:nvPicPr>
          <p:cNvPr id="11" name="Picture 10"/>
          <p:cNvPicPr>
            <a:picLocks noChangeAspect="1"/>
          </p:cNvPicPr>
          <p:nvPr userDrawn="1"/>
        </p:nvPicPr>
        <p:blipFill rotWithShape="1">
          <a:blip r:embed="rId6" cstate="email">
            <a:extLst>
              <a:ext uri="{28A0092B-C50C-407E-A947-70E740481C1C}">
                <a14:useLocalDpi xmlns:a14="http://schemas.microsoft.com/office/drawing/2010/main"/>
              </a:ext>
            </a:extLst>
          </a:blip>
          <a:srcRect t="-16" b="-1233"/>
          <a:stretch/>
        </p:blipFill>
        <p:spPr>
          <a:xfrm>
            <a:off x="3326004" y="438150"/>
            <a:ext cx="1322196" cy="2380174"/>
          </a:xfrm>
          <a:prstGeom prst="rect">
            <a:avLst/>
          </a:prstGeom>
        </p:spPr>
      </p:pic>
      <p:pic>
        <p:nvPicPr>
          <p:cNvPr id="8" name="Picture 7"/>
          <p:cNvPicPr>
            <a:picLocks noChangeAspect="1"/>
          </p:cNvPicPr>
          <p:nvPr userDrawn="1"/>
        </p:nvPicPr>
        <p:blipFill rotWithShape="1">
          <a:blip r:embed="rId7" cstate="email">
            <a:extLst>
              <a:ext uri="{BEBA8EAE-BF5A-486C-A8C5-ECC9F3942E4B}">
                <a14:imgProps xmlns:a14="http://schemas.microsoft.com/office/drawing/2010/main">
                  <a14:imgLayer r:embed="rId8">
                    <a14:imgEffect>
                      <a14:artisticBlur radius="94"/>
                    </a14:imgEffect>
                  </a14:imgLayer>
                </a14:imgProps>
              </a:ext>
              <a:ext uri="{28A0092B-C50C-407E-A947-70E740481C1C}">
                <a14:useLocalDpi xmlns:a14="http://schemas.microsoft.com/office/drawing/2010/main"/>
              </a:ext>
            </a:extLst>
          </a:blip>
          <a:srcRect/>
          <a:stretch/>
        </p:blipFill>
        <p:spPr>
          <a:xfrm>
            <a:off x="1524000" y="74745"/>
            <a:ext cx="1600202" cy="5062543"/>
          </a:xfrm>
          <a:prstGeom prst="rect">
            <a:avLst/>
          </a:prstGeom>
        </p:spPr>
      </p:pic>
      <p:sp>
        <p:nvSpPr>
          <p:cNvPr id="28" name="Rectangle 27"/>
          <p:cNvSpPr>
            <a:spLocks noChangeArrowheads="1"/>
          </p:cNvSpPr>
          <p:nvPr userDrawn="1"/>
        </p:nvSpPr>
        <p:spPr bwMode="auto">
          <a:xfrm rot="16200000">
            <a:off x="-1009648" y="1009650"/>
            <a:ext cx="5143498" cy="31241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2" name="Picture 1"/>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3333760" y="434858"/>
            <a:ext cx="1329188" cy="2363001"/>
          </a:xfrm>
          <a:prstGeom prst="rect">
            <a:avLst/>
          </a:prstGeom>
        </p:spPr>
      </p:pic>
    </p:spTree>
    <p:extLst>
      <p:ext uri="{BB962C8B-B14F-4D97-AF65-F5344CB8AC3E}">
        <p14:creationId xmlns:p14="http://schemas.microsoft.com/office/powerpoint/2010/main" val="2092190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Default Content Layout 2">
    <p:bg>
      <p:bgPr>
        <a:solidFill>
          <a:schemeClr val="bg1">
            <a:alpha val="55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a:stretch/>
        </p:blipFill>
        <p:spPr>
          <a:xfrm>
            <a:off x="-2" y="-2"/>
            <a:ext cx="3352801" cy="5143501"/>
          </a:xfrm>
          <a:prstGeom prst="rect">
            <a:avLst/>
          </a:prstGeom>
        </p:spPr>
      </p:pic>
      <p:pic>
        <p:nvPicPr>
          <p:cNvPr id="2" name="Picture 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352798" y="0"/>
            <a:ext cx="5791201" cy="5143499"/>
          </a:xfrm>
          <a:prstGeom prst="rect">
            <a:avLst/>
          </a:prstGeom>
        </p:spPr>
      </p:pic>
      <p:sp>
        <p:nvSpPr>
          <p:cNvPr id="6" name="Rectangle 5"/>
          <p:cNvSpPr>
            <a:spLocks noChangeArrowheads="1"/>
          </p:cNvSpPr>
          <p:nvPr userDrawn="1"/>
        </p:nvSpPr>
        <p:spPr bwMode="auto">
          <a:xfrm rot="16200000">
            <a:off x="-895349" y="895351"/>
            <a:ext cx="5143498" cy="3352796"/>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7" name="Picture 6"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464713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52799" y="-1"/>
            <a:ext cx="5791201" cy="5143501"/>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3396" cy="5143501"/>
          </a:xfrm>
          <a:prstGeom prst="rect">
            <a:avLst/>
          </a:prstGeom>
        </p:spPr>
      </p:pic>
      <p:sp>
        <p:nvSpPr>
          <p:cNvPr id="9" name="Rectangle 8"/>
          <p:cNvSpPr>
            <a:spLocks noChangeArrowheads="1"/>
          </p:cNvSpPr>
          <p:nvPr userDrawn="1"/>
        </p:nvSpPr>
        <p:spPr bwMode="auto">
          <a:xfrm rot="16200000">
            <a:off x="6436589" y="2436089"/>
            <a:ext cx="5143500" cy="271322"/>
          </a:xfrm>
          <a:prstGeom prst="rect">
            <a:avLst/>
          </a:prstGeom>
          <a:solidFill>
            <a:schemeClr val="tx1">
              <a:lumMod val="50000"/>
              <a:alpha val="56000"/>
            </a:schemeClr>
          </a:solidFill>
          <a:ln>
            <a:noFill/>
          </a:ln>
          <a:extLst/>
        </p:spPr>
        <p:txBody>
          <a:bodyPr/>
          <a:lstStyle/>
          <a:p>
            <a:pPr algn="ctr"/>
            <a:r>
              <a:rPr lang="en-US" dirty="0">
                <a:latin typeface="Arial"/>
                <a:ea typeface="Arial"/>
                <a:cs typeface="Arial"/>
              </a:rPr>
              <a:t>    </a:t>
            </a:r>
          </a:p>
        </p:txBody>
      </p:sp>
      <p:sp>
        <p:nvSpPr>
          <p:cNvPr id="11" name="Rectangle 10"/>
          <p:cNvSpPr>
            <a:spLocks noChangeArrowheads="1"/>
          </p:cNvSpPr>
          <p:nvPr userDrawn="1"/>
        </p:nvSpPr>
        <p:spPr bwMode="auto">
          <a:xfrm rot="16200000">
            <a:off x="-400051" y="400045"/>
            <a:ext cx="5143495"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344728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Layout 1.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96"/>
                    </a14:imgEffect>
                  </a14:imgLayer>
                </a14:imgProps>
              </a:ext>
              <a:ext uri="{28A0092B-C50C-407E-A947-70E740481C1C}">
                <a14:useLocalDpi xmlns:a14="http://schemas.microsoft.com/office/drawing/2010/main"/>
              </a:ext>
            </a:extLst>
          </a:blip>
          <a:srcRect/>
          <a:stretch/>
        </p:blipFill>
        <p:spPr>
          <a:xfrm>
            <a:off x="-3" y="-21"/>
            <a:ext cx="4343399" cy="5143511"/>
          </a:xfrm>
          <a:prstGeom prst="rect">
            <a:avLst/>
          </a:prstGeom>
        </p:spPr>
      </p:pic>
      <p:pic>
        <p:nvPicPr>
          <p:cNvPr id="2" name="Picture 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343396" y="-12"/>
            <a:ext cx="4800604" cy="5143511"/>
          </a:xfrm>
          <a:prstGeom prst="rect">
            <a:avLst/>
          </a:prstGeom>
        </p:spPr>
      </p:pic>
      <p:sp>
        <p:nvSpPr>
          <p:cNvPr id="9" name="Rectangle 8"/>
          <p:cNvSpPr>
            <a:spLocks noChangeArrowheads="1"/>
          </p:cNvSpPr>
          <p:nvPr userDrawn="1"/>
        </p:nvSpPr>
        <p:spPr bwMode="auto">
          <a:xfrm rot="16200000">
            <a:off x="6436589" y="2436089"/>
            <a:ext cx="5143500" cy="271322"/>
          </a:xfrm>
          <a:prstGeom prst="rect">
            <a:avLst/>
          </a:prstGeom>
          <a:solidFill>
            <a:schemeClr val="tx1">
              <a:lumMod val="50000"/>
              <a:alpha val="56000"/>
            </a:schemeClr>
          </a:solidFill>
          <a:ln>
            <a:noFill/>
          </a:ln>
          <a:extLst/>
        </p:spPr>
        <p:txBody>
          <a:bodyPr/>
          <a:lstStyle/>
          <a:p>
            <a:pPr algn="ctr"/>
            <a:r>
              <a:rPr lang="en-US" dirty="0">
                <a:latin typeface="Arial"/>
                <a:ea typeface="Arial"/>
                <a:cs typeface="Arial"/>
              </a:rPr>
              <a:t>    </a:t>
            </a:r>
          </a:p>
        </p:txBody>
      </p:sp>
      <p:sp>
        <p:nvSpPr>
          <p:cNvPr id="10" name="Rectangle 9"/>
          <p:cNvSpPr>
            <a:spLocks noChangeArrowheads="1"/>
          </p:cNvSpPr>
          <p:nvPr userDrawn="1"/>
        </p:nvSpPr>
        <p:spPr bwMode="auto">
          <a:xfrm rot="16200000">
            <a:off x="-400059" y="400036"/>
            <a:ext cx="5143511"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7" name="Picture 6"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9050379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8231" b="17709"/>
          <a:stretch/>
        </p:blipFill>
        <p:spPr>
          <a:xfrm>
            <a:off x="0" y="-1"/>
            <a:ext cx="9144000" cy="5143501"/>
          </a:xfrm>
          <a:prstGeom prst="rect">
            <a:avLst/>
          </a:prstGeom>
        </p:spPr>
      </p:pic>
      <p:sp>
        <p:nvSpPr>
          <p:cNvPr id="7" name="Rectangle 6"/>
          <p:cNvSpPr>
            <a:spLocks noChangeArrowheads="1"/>
          </p:cNvSpPr>
          <p:nvPr userDrawn="1"/>
        </p:nvSpPr>
        <p:spPr bwMode="auto">
          <a:xfrm rot="16200000">
            <a:off x="-895350" y="895352"/>
            <a:ext cx="5143500" cy="3352796"/>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5" name="Picture 14"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39163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pic>
        <p:nvPicPr>
          <p:cNvPr id="2" name="Picture 1" descr="shutterstock_289188266 (1).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500"/>
          </a:xfrm>
          <a:prstGeom prst="rect">
            <a:avLst/>
          </a:prstGeom>
        </p:spPr>
      </p:pic>
      <p:sp>
        <p:nvSpPr>
          <p:cNvPr id="3" name="Rectangle 8"/>
          <p:cNvSpPr>
            <a:spLocks noChangeArrowheads="1"/>
          </p:cNvSpPr>
          <p:nvPr userDrawn="1"/>
        </p:nvSpPr>
        <p:spPr bwMode="auto">
          <a:xfrm rot="16200000">
            <a:off x="2000252" y="-2000250"/>
            <a:ext cx="5143498" cy="91439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6" name="Picture 5"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2000" y="4476750"/>
            <a:ext cx="555896" cy="494130"/>
          </a:xfrm>
          <a:prstGeom prst="rect">
            <a:avLst/>
          </a:prstGeom>
        </p:spPr>
      </p:pic>
    </p:spTree>
    <p:extLst>
      <p:ext uri="{BB962C8B-B14F-4D97-AF65-F5344CB8AC3E}">
        <p14:creationId xmlns:p14="http://schemas.microsoft.com/office/powerpoint/2010/main" val="177982415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500"/>
          </a:xfrm>
          <a:prstGeom prst="rect">
            <a:avLst/>
          </a:prstGeom>
        </p:spPr>
      </p:pic>
    </p:spTree>
    <p:extLst>
      <p:ext uri="{BB962C8B-B14F-4D97-AF65-F5344CB8AC3E}">
        <p14:creationId xmlns:p14="http://schemas.microsoft.com/office/powerpoint/2010/main" val="150288301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365498" cy="5143500"/>
          </a:xfrm>
          <a:prstGeom prst="rect">
            <a:avLst/>
          </a:prstGeom>
        </p:spPr>
      </p:pic>
      <p:pic>
        <p:nvPicPr>
          <p:cNvPr id="7" name="Picture 6"/>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65"/>
                    </a14:imgEffect>
                  </a14:imgLayer>
                </a14:imgProps>
              </a:ext>
              <a:ext uri="{28A0092B-C50C-407E-A947-70E740481C1C}">
                <a14:useLocalDpi xmlns:a14="http://schemas.microsoft.com/office/drawing/2010/main"/>
              </a:ext>
            </a:extLst>
          </a:blip>
          <a:srcRect/>
          <a:stretch/>
        </p:blipFill>
        <p:spPr>
          <a:xfrm>
            <a:off x="3365498" y="0"/>
            <a:ext cx="5778501" cy="5143500"/>
          </a:xfrm>
          <a:prstGeom prst="rect">
            <a:avLst/>
          </a:prstGeom>
        </p:spPr>
      </p:pic>
      <p:sp>
        <p:nvSpPr>
          <p:cNvPr id="8" name="Oval 7"/>
          <p:cNvSpPr/>
          <p:nvPr userDrawn="1"/>
        </p:nvSpPr>
        <p:spPr>
          <a:xfrm>
            <a:off x="2937876" y="-19050"/>
            <a:ext cx="2649278" cy="2649278"/>
          </a:xfrm>
          <a:prstGeom prst="ellipse">
            <a:avLst/>
          </a:prstGeom>
          <a:solidFill>
            <a:schemeClr val="tx1">
              <a:lumMod val="20000"/>
              <a:lumOff val="80000"/>
              <a:alpha val="65000"/>
            </a:schemeClr>
          </a:solidFill>
          <a:ln>
            <a:noFill/>
          </a:ln>
          <a:effectLst>
            <a:glow rad="228600">
              <a:schemeClr val="accent6">
                <a:satMod val="175000"/>
                <a:alpha val="4000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85000"/>
                  <a:lumOff val="15000"/>
                </a:schemeClr>
              </a:solidFill>
            </a:endParaRPr>
          </a:p>
        </p:txBody>
      </p:sp>
      <p:sp>
        <p:nvSpPr>
          <p:cNvPr id="10" name="Oval 9"/>
          <p:cNvSpPr/>
          <p:nvPr userDrawn="1"/>
        </p:nvSpPr>
        <p:spPr>
          <a:xfrm>
            <a:off x="3118341" y="420284"/>
            <a:ext cx="2116124" cy="2116124"/>
          </a:xfrm>
          <a:prstGeom prst="ellipse">
            <a:avLst/>
          </a:prstGeom>
          <a:blipFill dpi="0" rotWithShape="1">
            <a:blip r:embed="rId5" cstate="email">
              <a:extLst>
                <a:ext uri="{28A0092B-C50C-407E-A947-70E740481C1C}">
                  <a14:useLocalDpi xmlns:a14="http://schemas.microsoft.com/office/drawing/2010/main"/>
                </a:ext>
              </a:extLst>
            </a:blip>
            <a:srcRect/>
            <a:stretch>
              <a:fillRect/>
            </a:stretch>
          </a:blipFill>
          <a:ln>
            <a:noFill/>
          </a:ln>
          <a:effectLst>
            <a:outerShdw blurRad="3683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rot="700264">
            <a:off x="3521052" y="278026"/>
            <a:ext cx="1696848" cy="918411"/>
          </a:xfrm>
          <a:prstGeom prst="rect">
            <a:avLst/>
          </a:prstGeom>
          <a:noFill/>
        </p:spPr>
        <p:txBody>
          <a:bodyPr wrap="none" rtlCol="0">
            <a:prstTxWarp prst="textArchUp">
              <a:avLst>
                <a:gd name="adj" fmla="val 12289602"/>
              </a:avLst>
            </a:prstTxWarp>
            <a:spAutoFit/>
          </a:bodyPr>
          <a:lstStyle/>
          <a:p>
            <a:r>
              <a:rPr lang="en-US" sz="1800" b="1" dirty="0" smtClean="0">
                <a:solidFill>
                  <a:schemeClr val="accent2">
                    <a:lumMod val="85000"/>
                    <a:lumOff val="15000"/>
                  </a:schemeClr>
                </a:solidFill>
                <a:latin typeface="Arial" charset="0"/>
                <a:ea typeface="Arial" charset="0"/>
                <a:cs typeface="Arial" charset="0"/>
              </a:rPr>
              <a:t>Boston, USA</a:t>
            </a:r>
            <a:endParaRPr lang="en-US" sz="1800" b="1" dirty="0">
              <a:solidFill>
                <a:schemeClr val="accent2">
                  <a:lumMod val="85000"/>
                  <a:lumOff val="15000"/>
                </a:schemeClr>
              </a:solidFill>
              <a:latin typeface="Arial" charset="0"/>
              <a:ea typeface="Arial" charset="0"/>
              <a:cs typeface="Arial" charset="0"/>
            </a:endParaRPr>
          </a:p>
        </p:txBody>
      </p:sp>
      <p:sp>
        <p:nvSpPr>
          <p:cNvPr id="13" name="Oval 12"/>
          <p:cNvSpPr/>
          <p:nvPr userDrawn="1"/>
        </p:nvSpPr>
        <p:spPr>
          <a:xfrm>
            <a:off x="5704732" y="227710"/>
            <a:ext cx="2649278" cy="2649278"/>
          </a:xfrm>
          <a:prstGeom prst="ellipse">
            <a:avLst/>
          </a:prstGeom>
          <a:solidFill>
            <a:schemeClr val="tx1">
              <a:lumMod val="20000"/>
              <a:lumOff val="80000"/>
              <a:alpha val="65000"/>
            </a:schemeClr>
          </a:solidFill>
          <a:ln>
            <a:noFill/>
          </a:ln>
          <a:effectLst>
            <a:glow rad="228600">
              <a:schemeClr val="accent6">
                <a:satMod val="175000"/>
                <a:alpha val="4000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5955736" y="823154"/>
            <a:ext cx="2116124" cy="2116124"/>
          </a:xfrm>
          <a:prstGeom prst="ellipse">
            <a:avLst/>
          </a:prstGeom>
          <a:blipFill>
            <a:blip r:embed="rId6" cstate="email">
              <a:extLst>
                <a:ext uri="{28A0092B-C50C-407E-A947-70E740481C1C}">
                  <a14:useLocalDpi xmlns:a14="http://schemas.microsoft.com/office/drawing/2010/main"/>
                </a:ext>
              </a:extLst>
            </a:blip>
            <a:stretch>
              <a:fillRect/>
            </a:stretch>
          </a:blipFill>
          <a:ln>
            <a:noFill/>
          </a:ln>
          <a:effectLst>
            <a:outerShdw blurRad="3683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a:xfrm>
            <a:off x="6154703" y="651300"/>
            <a:ext cx="1718189" cy="861718"/>
          </a:xfrm>
          <a:prstGeom prst="rect">
            <a:avLst/>
          </a:prstGeom>
          <a:noFill/>
        </p:spPr>
        <p:txBody>
          <a:bodyPr wrap="none" rtlCol="0">
            <a:prstTxWarp prst="textArchUp">
              <a:avLst>
                <a:gd name="adj" fmla="val 12122341"/>
              </a:avLst>
            </a:prstTxWarp>
            <a:spAutoFit/>
          </a:bodyPr>
          <a:lstStyle/>
          <a:p>
            <a:r>
              <a:rPr lang="en-US" sz="1800" b="1" dirty="0" smtClean="0">
                <a:solidFill>
                  <a:schemeClr val="accent2">
                    <a:lumMod val="85000"/>
                    <a:lumOff val="15000"/>
                  </a:schemeClr>
                </a:solidFill>
                <a:latin typeface="Arial" charset="0"/>
                <a:ea typeface="Arial" charset="0"/>
                <a:cs typeface="Arial" charset="0"/>
              </a:rPr>
              <a:t>Paris, France</a:t>
            </a:r>
            <a:endParaRPr lang="en-US" sz="1800" b="1" dirty="0">
              <a:solidFill>
                <a:schemeClr val="accent2">
                  <a:lumMod val="85000"/>
                  <a:lumOff val="15000"/>
                </a:schemeClr>
              </a:solidFill>
              <a:latin typeface="Arial" charset="0"/>
              <a:ea typeface="Arial" charset="0"/>
              <a:cs typeface="Arial" charset="0"/>
            </a:endParaRPr>
          </a:p>
        </p:txBody>
      </p:sp>
      <p:sp>
        <p:nvSpPr>
          <p:cNvPr id="16" name="Oval 15"/>
          <p:cNvSpPr/>
          <p:nvPr userDrawn="1"/>
        </p:nvSpPr>
        <p:spPr>
          <a:xfrm>
            <a:off x="6471840" y="2038350"/>
            <a:ext cx="2649278" cy="2649278"/>
          </a:xfrm>
          <a:prstGeom prst="ellipse">
            <a:avLst/>
          </a:prstGeom>
          <a:solidFill>
            <a:schemeClr val="tx1">
              <a:lumMod val="20000"/>
              <a:lumOff val="80000"/>
              <a:alpha val="65000"/>
            </a:schemeClr>
          </a:solidFill>
          <a:ln>
            <a:noFill/>
          </a:ln>
          <a:effectLst>
            <a:glow rad="228600">
              <a:schemeClr val="accent6">
                <a:satMod val="175000"/>
                <a:alpha val="4000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6793382" y="2482038"/>
            <a:ext cx="2116124" cy="2116124"/>
          </a:xfrm>
          <a:prstGeom prst="ellipse">
            <a:avLst/>
          </a:prstGeom>
          <a:blipFill dpi="0" rotWithShape="1">
            <a:blip r:embed="rId7"/>
            <a:srcRect/>
            <a:stretch>
              <a:fillRect/>
            </a:stretch>
          </a:blipFill>
          <a:ln>
            <a:noFill/>
          </a:ln>
          <a:effectLst>
            <a:outerShdw blurRad="3683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6822982" y="2342028"/>
            <a:ext cx="1975049" cy="980860"/>
          </a:xfrm>
          <a:prstGeom prst="rect">
            <a:avLst/>
          </a:prstGeom>
          <a:noFill/>
        </p:spPr>
        <p:txBody>
          <a:bodyPr wrap="none" rtlCol="0">
            <a:prstTxWarp prst="textArchUp">
              <a:avLst>
                <a:gd name="adj" fmla="val 11489011"/>
              </a:avLst>
            </a:prstTxWarp>
            <a:spAutoFit/>
          </a:bodyPr>
          <a:lstStyle/>
          <a:p>
            <a:r>
              <a:rPr lang="en-US" sz="1800" b="1" dirty="0" smtClean="0">
                <a:solidFill>
                  <a:schemeClr val="accent2">
                    <a:lumMod val="85000"/>
                    <a:lumOff val="15000"/>
                  </a:schemeClr>
                </a:solidFill>
                <a:latin typeface="Arial" charset="0"/>
                <a:ea typeface="Arial" charset="0"/>
                <a:cs typeface="Arial" charset="0"/>
              </a:rPr>
              <a:t>Sydney, Australia</a:t>
            </a:r>
            <a:endParaRPr lang="en-US" sz="1800" b="1" dirty="0">
              <a:solidFill>
                <a:schemeClr val="accent2">
                  <a:lumMod val="85000"/>
                  <a:lumOff val="15000"/>
                </a:schemeClr>
              </a:solidFill>
              <a:latin typeface="Arial" charset="0"/>
              <a:ea typeface="Arial" charset="0"/>
              <a:cs typeface="Arial" charset="0"/>
            </a:endParaRPr>
          </a:p>
        </p:txBody>
      </p:sp>
      <p:sp>
        <p:nvSpPr>
          <p:cNvPr id="19" name="Oval 18"/>
          <p:cNvSpPr/>
          <p:nvPr userDrawn="1"/>
        </p:nvSpPr>
        <p:spPr>
          <a:xfrm>
            <a:off x="3657600" y="2079675"/>
            <a:ext cx="2649278" cy="2649278"/>
          </a:xfrm>
          <a:prstGeom prst="ellipse">
            <a:avLst/>
          </a:prstGeom>
          <a:solidFill>
            <a:schemeClr val="tx1">
              <a:lumMod val="20000"/>
              <a:lumOff val="80000"/>
              <a:alpha val="65000"/>
            </a:schemeClr>
          </a:solidFill>
          <a:ln>
            <a:noFill/>
          </a:ln>
          <a:effectLst>
            <a:glow rad="228600">
              <a:schemeClr val="accent6">
                <a:satMod val="175000"/>
                <a:alpha val="4000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85000"/>
                  <a:lumOff val="15000"/>
                </a:schemeClr>
              </a:solidFill>
            </a:endParaRPr>
          </a:p>
        </p:txBody>
      </p:sp>
      <p:sp>
        <p:nvSpPr>
          <p:cNvPr id="20" name="Oval 19"/>
          <p:cNvSpPr/>
          <p:nvPr userDrawn="1"/>
        </p:nvSpPr>
        <p:spPr>
          <a:xfrm>
            <a:off x="3942873" y="2508230"/>
            <a:ext cx="2116124" cy="2116124"/>
          </a:xfrm>
          <a:prstGeom prst="ellipse">
            <a:avLst/>
          </a:prstGeom>
          <a:blipFill dpi="0" rotWithShape="1">
            <a:blip r:embed="rId8"/>
            <a:srcRect/>
            <a:stretch>
              <a:fillRect/>
            </a:stretch>
          </a:blipFill>
          <a:ln>
            <a:noFill/>
          </a:ln>
          <a:effectLst>
            <a:outerShdw blurRad="3683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3822700" y="2403631"/>
            <a:ext cx="2391088" cy="2041480"/>
          </a:xfrm>
          <a:prstGeom prst="rect">
            <a:avLst/>
          </a:prstGeom>
          <a:noFill/>
        </p:spPr>
        <p:txBody>
          <a:bodyPr wrap="none" rtlCol="0">
            <a:prstTxWarp prst="textArchUp">
              <a:avLst>
                <a:gd name="adj" fmla="val 11459628"/>
              </a:avLst>
            </a:prstTxWarp>
            <a:spAutoFit/>
          </a:bodyPr>
          <a:lstStyle/>
          <a:p>
            <a:r>
              <a:rPr lang="en-US" sz="1800" b="1" dirty="0" smtClean="0">
                <a:solidFill>
                  <a:schemeClr val="accent2">
                    <a:lumMod val="85000"/>
                    <a:lumOff val="15000"/>
                  </a:schemeClr>
                </a:solidFill>
                <a:latin typeface="Arial" charset="0"/>
                <a:ea typeface="Arial" charset="0"/>
                <a:cs typeface="Arial" charset="0"/>
              </a:rPr>
              <a:t>Buenos Aires, Argentina</a:t>
            </a:r>
            <a:endParaRPr lang="en-US" sz="1800" b="1" dirty="0">
              <a:solidFill>
                <a:schemeClr val="accent2">
                  <a:lumMod val="85000"/>
                  <a:lumOff val="15000"/>
                </a:schemeClr>
              </a:solidFill>
              <a:latin typeface="Arial" charset="0"/>
              <a:ea typeface="Arial" charset="0"/>
              <a:cs typeface="Arial" charset="0"/>
            </a:endParaRPr>
          </a:p>
        </p:txBody>
      </p:sp>
      <p:pic>
        <p:nvPicPr>
          <p:cNvPr id="22" name="Picture 21"/>
          <p:cNvPicPr>
            <a:picLocks noChangeAspect="1"/>
          </p:cNvPicPr>
          <p:nvPr userDrawn="1"/>
        </p:nvPicPr>
        <p:blipFill rotWithShape="1">
          <a:blip r:embed="rId9" cstate="print">
            <a:lum bright="70000" contrast="-70000"/>
            <a:alphaModFix amt="70000"/>
            <a:extLst>
              <a:ext uri="{BEBA8EAE-BF5A-486C-A8C5-ECC9F3942E4B}">
                <a14:imgProps xmlns:a14="http://schemas.microsoft.com/office/drawing/2010/main">
                  <a14:imgLayer r:embed="rId10">
                    <a14:imgEffect>
                      <a14:artisticPlasticWrap/>
                    </a14:imgEffect>
                    <a14:imgEffect>
                      <a14:saturation sat="0"/>
                    </a14:imgEffect>
                  </a14:imgLayer>
                </a14:imgProps>
              </a:ext>
              <a:ext uri="{28A0092B-C50C-407E-A947-70E740481C1C}">
                <a14:useLocalDpi xmlns:a14="http://schemas.microsoft.com/office/drawing/2010/main"/>
              </a:ext>
            </a:extLst>
          </a:blip>
          <a:srcRect/>
          <a:stretch/>
        </p:blipFill>
        <p:spPr>
          <a:xfrm>
            <a:off x="3306156" y="420284"/>
            <a:ext cx="5791201" cy="4191000"/>
          </a:xfrm>
          <a:prstGeom prst="rect">
            <a:avLst/>
          </a:prstGeom>
          <a:effectLst>
            <a:innerShdw blurRad="114300">
              <a:prstClr val="black"/>
            </a:innerShdw>
          </a:effectLst>
        </p:spPr>
      </p:pic>
      <p:sp>
        <p:nvSpPr>
          <p:cNvPr id="9" name="Rectangle 8"/>
          <p:cNvSpPr>
            <a:spLocks noChangeArrowheads="1"/>
          </p:cNvSpPr>
          <p:nvPr userDrawn="1"/>
        </p:nvSpPr>
        <p:spPr bwMode="auto">
          <a:xfrm rot="16200000">
            <a:off x="-895350" y="895352"/>
            <a:ext cx="5143500" cy="3352796"/>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1" name="Picture 10" descr="TWCo IBM logo_MAIN 4C VEC (2).eps"/>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179184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7" name="Picture 6" descr="dawn-190055.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0"/>
          </a:xfrm>
          <a:prstGeom prst="rect">
            <a:avLst/>
          </a:prstGeom>
        </p:spPr>
      </p:pic>
      <p:pic>
        <p:nvPicPr>
          <p:cNvPr id="8" name="Picture 7" descr="dawn-190055.jpg"/>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67"/>
                    </a14:imgEffect>
                  </a14:imgLayer>
                </a14:imgProps>
              </a:ext>
              <a:ext uri="{28A0092B-C50C-407E-A947-70E740481C1C}">
                <a14:useLocalDpi xmlns:a14="http://schemas.microsoft.com/office/drawing/2010/main"/>
              </a:ext>
            </a:extLst>
          </a:blip>
          <a:srcRect/>
          <a:stretch/>
        </p:blipFill>
        <p:spPr>
          <a:xfrm flipH="1">
            <a:off x="0" y="10"/>
            <a:ext cx="4343396" cy="5143490"/>
          </a:xfrm>
          <a:prstGeom prst="rect">
            <a:avLst/>
          </a:prstGeom>
        </p:spPr>
      </p:pic>
      <p:sp>
        <p:nvSpPr>
          <p:cNvPr id="24" name="Rectangle 23"/>
          <p:cNvSpPr>
            <a:spLocks noChangeArrowheads="1"/>
          </p:cNvSpPr>
          <p:nvPr userDrawn="1"/>
        </p:nvSpPr>
        <p:spPr bwMode="auto">
          <a:xfrm rot="16200000">
            <a:off x="-400048" y="400046"/>
            <a:ext cx="5143490"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25" name="Picture 24"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3853556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7" name="Picture 6" descr="dawn-190055.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0"/>
          </a:xfrm>
          <a:prstGeom prst="rect">
            <a:avLst/>
          </a:prstGeom>
        </p:spPr>
      </p:pic>
      <p:sp>
        <p:nvSpPr>
          <p:cNvPr id="24" name="Rectangle 23"/>
          <p:cNvSpPr>
            <a:spLocks noChangeArrowheads="1"/>
          </p:cNvSpPr>
          <p:nvPr userDrawn="1"/>
        </p:nvSpPr>
        <p:spPr bwMode="auto">
          <a:xfrm rot="16200000">
            <a:off x="4010024" y="-4010026"/>
            <a:ext cx="1123950" cy="9144002"/>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25" name="Picture 24"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spTree>
    <p:extLst>
      <p:ext uri="{BB962C8B-B14F-4D97-AF65-F5344CB8AC3E}">
        <p14:creationId xmlns:p14="http://schemas.microsoft.com/office/powerpoint/2010/main" val="39019459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9144001" cy="5143500"/>
          </a:xfrm>
          <a:prstGeom prst="rect">
            <a:avLst/>
          </a:prstGeom>
        </p:spPr>
      </p:pic>
      <p:sp>
        <p:nvSpPr>
          <p:cNvPr id="5" name="Rectangle 4"/>
          <p:cNvSpPr/>
          <p:nvPr userDrawn="1"/>
        </p:nvSpPr>
        <p:spPr>
          <a:xfrm>
            <a:off x="7848600" y="4171950"/>
            <a:ext cx="1295400" cy="971550"/>
          </a:xfrm>
          <a:prstGeom prst="rect">
            <a:avLst/>
          </a:prstGeom>
          <a:solidFill>
            <a:srgbClr val="FFC00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01101" y="4272304"/>
            <a:ext cx="866597" cy="770841"/>
          </a:xfrm>
          <a:prstGeom prst="rect">
            <a:avLst/>
          </a:prstGeom>
        </p:spPr>
      </p:pic>
    </p:spTree>
    <p:extLst>
      <p:ext uri="{BB962C8B-B14F-4D97-AF65-F5344CB8AC3E}">
        <p14:creationId xmlns:p14="http://schemas.microsoft.com/office/powerpoint/2010/main" val="998889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92" name="Picture 9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42"/>
            <a:ext cx="9144000" cy="5143500"/>
          </a:xfrm>
          <a:prstGeom prst="rect">
            <a:avLst/>
          </a:prstGeom>
        </p:spPr>
      </p:pic>
      <p:pic>
        <p:nvPicPr>
          <p:cNvPr id="93" name="Picture 92"/>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64"/>
                    </a14:imgEffect>
                  </a14:imgLayer>
                </a14:imgProps>
              </a:ext>
              <a:ext uri="{28A0092B-C50C-407E-A947-70E740481C1C}">
                <a14:useLocalDpi xmlns:a14="http://schemas.microsoft.com/office/drawing/2010/main"/>
              </a:ext>
            </a:extLst>
          </a:blip>
          <a:srcRect/>
          <a:stretch/>
        </p:blipFill>
        <p:spPr>
          <a:xfrm>
            <a:off x="566464" y="-4489"/>
            <a:ext cx="3352797" cy="5143500"/>
          </a:xfrm>
          <a:prstGeom prst="rect">
            <a:avLst/>
          </a:prstGeom>
        </p:spPr>
      </p:pic>
      <p:sp>
        <p:nvSpPr>
          <p:cNvPr id="89" name="Rectangle 88"/>
          <p:cNvSpPr>
            <a:spLocks noChangeArrowheads="1"/>
          </p:cNvSpPr>
          <p:nvPr userDrawn="1"/>
        </p:nvSpPr>
        <p:spPr bwMode="auto">
          <a:xfrm rot="16200000">
            <a:off x="-328888" y="895350"/>
            <a:ext cx="5143501" cy="3352796"/>
          </a:xfrm>
          <a:prstGeom prst="rect">
            <a:avLst/>
          </a:prstGeom>
          <a:solidFill>
            <a:schemeClr val="bg1">
              <a:alpha val="70000"/>
            </a:schemeClr>
          </a:solidFill>
          <a:ln>
            <a:noFill/>
          </a:ln>
          <a:extLst/>
        </p:spPr>
        <p:txBody>
          <a:bodyPr/>
          <a:lstStyle/>
          <a:p>
            <a:pPr algn="ctr"/>
            <a:r>
              <a:rPr lang="en-US" dirty="0">
                <a:latin typeface="Arial"/>
                <a:ea typeface="Arial"/>
                <a:cs typeface="Arial"/>
              </a:rPr>
              <a:t>    </a:t>
            </a:r>
          </a:p>
        </p:txBody>
      </p:sp>
      <p:pic>
        <p:nvPicPr>
          <p:cNvPr id="91" name="Picture 90"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85800" y="4443910"/>
            <a:ext cx="555896" cy="494130"/>
          </a:xfrm>
          <a:prstGeom prst="rect">
            <a:avLst/>
          </a:prstGeom>
        </p:spPr>
      </p:pic>
    </p:spTree>
    <p:extLst>
      <p:ext uri="{BB962C8B-B14F-4D97-AF65-F5344CB8AC3E}">
        <p14:creationId xmlns:p14="http://schemas.microsoft.com/office/powerpoint/2010/main" val="784558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489"/>
            <a:ext cx="9144000" cy="5147989"/>
          </a:xfrm>
          <a:prstGeom prst="rect">
            <a:avLst/>
          </a:prstGeom>
        </p:spPr>
      </p:pic>
      <p:pic>
        <p:nvPicPr>
          <p:cNvPr id="94" name="Picture 93"/>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51"/>
                    </a14:imgEffect>
                  </a14:imgLayer>
                </a14:imgProps>
              </a:ext>
              <a:ext uri="{28A0092B-C50C-407E-A947-70E740481C1C}">
                <a14:useLocalDpi xmlns:a14="http://schemas.microsoft.com/office/drawing/2010/main"/>
              </a:ext>
            </a:extLst>
          </a:blip>
          <a:srcRect/>
          <a:stretch/>
        </p:blipFill>
        <p:spPr>
          <a:xfrm>
            <a:off x="566464" y="-4492"/>
            <a:ext cx="3352798" cy="5147989"/>
          </a:xfrm>
          <a:prstGeom prst="rect">
            <a:avLst/>
          </a:prstGeom>
        </p:spPr>
      </p:pic>
      <p:sp>
        <p:nvSpPr>
          <p:cNvPr id="89" name="Rectangle 88"/>
          <p:cNvSpPr>
            <a:spLocks noChangeArrowheads="1"/>
          </p:cNvSpPr>
          <p:nvPr userDrawn="1"/>
        </p:nvSpPr>
        <p:spPr bwMode="auto">
          <a:xfrm rot="16200000">
            <a:off x="-331132" y="893105"/>
            <a:ext cx="5147989" cy="3352796"/>
          </a:xfrm>
          <a:prstGeom prst="rect">
            <a:avLst/>
          </a:prstGeom>
          <a:solidFill>
            <a:schemeClr val="bg1">
              <a:alpha val="70000"/>
            </a:schemeClr>
          </a:solidFill>
          <a:ln>
            <a:noFill/>
          </a:ln>
          <a:extLst/>
        </p:spPr>
        <p:txBody>
          <a:bodyPr/>
          <a:lstStyle/>
          <a:p>
            <a:pPr algn="ctr"/>
            <a:r>
              <a:rPr lang="en-US" dirty="0">
                <a:latin typeface="Arial"/>
                <a:ea typeface="Arial"/>
                <a:cs typeface="Arial"/>
              </a:rPr>
              <a:t>    </a:t>
            </a:r>
          </a:p>
        </p:txBody>
      </p:sp>
      <p:pic>
        <p:nvPicPr>
          <p:cNvPr id="91" name="Picture 90"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85800" y="4443910"/>
            <a:ext cx="555896" cy="494130"/>
          </a:xfrm>
          <a:prstGeom prst="rect">
            <a:avLst/>
          </a:prstGeom>
        </p:spPr>
      </p:pic>
    </p:spTree>
    <p:extLst>
      <p:ext uri="{BB962C8B-B14F-4D97-AF65-F5344CB8AC3E}">
        <p14:creationId xmlns:p14="http://schemas.microsoft.com/office/powerpoint/2010/main" val="60935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Title Only">
    <p:bg>
      <p:bgPr>
        <a:solidFill>
          <a:srgbClr val="0719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19049" y="1123950"/>
            <a:ext cx="9163049" cy="4019550"/>
          </a:xfrm>
          <a:prstGeom prst="rect">
            <a:avLst/>
          </a:prstGeom>
        </p:spPr>
      </p:pic>
      <p:pic>
        <p:nvPicPr>
          <p:cNvPr id="11" name="Picture 10"/>
          <p:cNvPicPr>
            <a:picLocks noChangeAspect="1"/>
          </p:cNvPicPr>
          <p:nvPr userDrawn="1"/>
        </p:nvPicPr>
        <p:blipFill rotWithShape="1">
          <a:blip r:embed="rId3" cstate="email">
            <a:duotone>
              <a:prstClr val="black"/>
              <a:schemeClr val="accent2">
                <a:tint val="45000"/>
                <a:satMod val="400000"/>
              </a:schemeClr>
            </a:duotone>
            <a:extLst>
              <a:ext uri="{BEBA8EAE-BF5A-486C-A8C5-ECC9F3942E4B}">
                <a14:imgProps xmlns:a14="http://schemas.microsoft.com/office/drawing/2010/main">
                  <a14:imgLayer r:embed="rId4">
                    <a14:imgEffect>
                      <a14:artisticBlur radius="78"/>
                    </a14:imgEffect>
                  </a14:imgLayer>
                </a14:imgProps>
              </a:ext>
              <a:ext uri="{28A0092B-C50C-407E-A947-70E740481C1C}">
                <a14:useLocalDpi xmlns:a14="http://schemas.microsoft.com/office/drawing/2010/main"/>
              </a:ext>
            </a:extLst>
          </a:blip>
          <a:srcRect/>
          <a:stretch/>
        </p:blipFill>
        <p:spPr>
          <a:xfrm>
            <a:off x="-19051" y="-35093"/>
            <a:ext cx="9163049" cy="1159043"/>
          </a:xfrm>
          <a:prstGeom prst="rect">
            <a:avLst/>
          </a:prstGeom>
        </p:spPr>
      </p:pic>
      <p:sp>
        <p:nvSpPr>
          <p:cNvPr id="9" name="Rectangle 8"/>
          <p:cNvSpPr>
            <a:spLocks noChangeArrowheads="1"/>
          </p:cNvSpPr>
          <p:nvPr userDrawn="1"/>
        </p:nvSpPr>
        <p:spPr bwMode="auto">
          <a:xfrm rot="16200000">
            <a:off x="3982954" y="-4037100"/>
            <a:ext cx="1159044" cy="9163055"/>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0" name="Picture 9"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pic>
        <p:nvPicPr>
          <p:cNvPr id="7" name="Picture 6"/>
          <p:cNvPicPr>
            <a:picLocks noChangeAspect="1"/>
          </p:cNvPicPr>
          <p:nvPr userDrawn="1"/>
        </p:nvPicPr>
        <p:blipFill rotWithShape="1">
          <a:blip r:embed="rId6" cstate="email">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4817858" y="1809750"/>
            <a:ext cx="287542" cy="1828800"/>
          </a:xfrm>
          <a:prstGeom prst="rect">
            <a:avLst/>
          </a:prstGeom>
        </p:spPr>
      </p:pic>
    </p:spTree>
    <p:extLst>
      <p:ext uri="{BB962C8B-B14F-4D97-AF65-F5344CB8AC3E}">
        <p14:creationId xmlns:p14="http://schemas.microsoft.com/office/powerpoint/2010/main" val="1306904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0719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19049" y="1123950"/>
            <a:ext cx="9163049" cy="4019550"/>
          </a:xfrm>
          <a:prstGeom prst="rect">
            <a:avLst/>
          </a:prstGeom>
        </p:spPr>
      </p:pic>
      <p:pic>
        <p:nvPicPr>
          <p:cNvPr id="11" name="Picture 10"/>
          <p:cNvPicPr>
            <a:picLocks noChangeAspect="1"/>
          </p:cNvPicPr>
          <p:nvPr userDrawn="1"/>
        </p:nvPicPr>
        <p:blipFill rotWithShape="1">
          <a:blip r:embed="rId3" cstate="email">
            <a:duotone>
              <a:prstClr val="black"/>
              <a:schemeClr val="accent2">
                <a:tint val="45000"/>
                <a:satMod val="400000"/>
              </a:schemeClr>
            </a:duotone>
            <a:extLst>
              <a:ext uri="{BEBA8EAE-BF5A-486C-A8C5-ECC9F3942E4B}">
                <a14:imgProps xmlns:a14="http://schemas.microsoft.com/office/drawing/2010/main">
                  <a14:imgLayer r:embed="rId4">
                    <a14:imgEffect>
                      <a14:artisticBlur radius="78"/>
                    </a14:imgEffect>
                  </a14:imgLayer>
                </a14:imgProps>
              </a:ext>
              <a:ext uri="{28A0092B-C50C-407E-A947-70E740481C1C}">
                <a14:useLocalDpi xmlns:a14="http://schemas.microsoft.com/office/drawing/2010/main"/>
              </a:ext>
            </a:extLst>
          </a:blip>
          <a:srcRect/>
          <a:stretch/>
        </p:blipFill>
        <p:spPr>
          <a:xfrm>
            <a:off x="-19051" y="-35093"/>
            <a:ext cx="9163049" cy="1159043"/>
          </a:xfrm>
          <a:prstGeom prst="rect">
            <a:avLst/>
          </a:prstGeom>
        </p:spPr>
      </p:pic>
      <p:sp>
        <p:nvSpPr>
          <p:cNvPr id="9" name="Rectangle 8"/>
          <p:cNvSpPr>
            <a:spLocks noChangeArrowheads="1"/>
          </p:cNvSpPr>
          <p:nvPr userDrawn="1"/>
        </p:nvSpPr>
        <p:spPr bwMode="auto">
          <a:xfrm rot="16200000">
            <a:off x="3982954" y="-4037100"/>
            <a:ext cx="1159044" cy="9163055"/>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0" name="Picture 9"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pic>
        <p:nvPicPr>
          <p:cNvPr id="7" name="Picture 6"/>
          <p:cNvPicPr>
            <a:picLocks noChangeAspect="1"/>
          </p:cNvPicPr>
          <p:nvPr userDrawn="1"/>
        </p:nvPicPr>
        <p:blipFill rotWithShape="1">
          <a:blip r:embed="rId6" cstate="email">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4817858" y="1809750"/>
            <a:ext cx="287542" cy="1828800"/>
          </a:xfrm>
          <a:prstGeom prst="rect">
            <a:avLst/>
          </a:prstGeom>
        </p:spPr>
      </p:pic>
    </p:spTree>
    <p:extLst>
      <p:ext uri="{BB962C8B-B14F-4D97-AF65-F5344CB8AC3E}">
        <p14:creationId xmlns:p14="http://schemas.microsoft.com/office/powerpoint/2010/main" val="1848682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57"/>
                    </a14:imgEffect>
                    <a14:imgEffect>
                      <a14:saturation sat="0"/>
                    </a14:imgEffect>
                  </a14:imgLayer>
                </a14:imgProps>
              </a:ext>
              <a:ext uri="{28A0092B-C50C-407E-A947-70E740481C1C}">
                <a14:useLocalDpi xmlns:a14="http://schemas.microsoft.com/office/drawing/2010/main"/>
              </a:ext>
            </a:extLst>
          </a:blip>
          <a:srcRect/>
          <a:stretch/>
        </p:blipFill>
        <p:spPr>
          <a:xfrm>
            <a:off x="0" y="0"/>
            <a:ext cx="3352799" cy="5143500"/>
          </a:xfrm>
          <a:prstGeom prst="rect">
            <a:avLst/>
          </a:prstGeom>
        </p:spPr>
      </p:pic>
      <p:pic>
        <p:nvPicPr>
          <p:cNvPr id="3" name="Picture 2"/>
          <p:cNvPicPr>
            <a:picLocks noChangeAspect="1"/>
          </p:cNvPicPr>
          <p:nvPr userDrawn="1"/>
        </p:nvPicPr>
        <p:blipFill rotWithShape="1">
          <a:blip r:embed="rId4"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3352798" y="0"/>
            <a:ext cx="5791201" cy="5143500"/>
          </a:xfrm>
          <a:prstGeom prst="rect">
            <a:avLst/>
          </a:prstGeom>
        </p:spPr>
      </p:pic>
      <p:sp>
        <p:nvSpPr>
          <p:cNvPr id="9" name="Rectangle 8"/>
          <p:cNvSpPr>
            <a:spLocks noChangeArrowheads="1"/>
          </p:cNvSpPr>
          <p:nvPr userDrawn="1"/>
        </p:nvSpPr>
        <p:spPr bwMode="auto">
          <a:xfrm rot="16200000">
            <a:off x="-895350" y="895352"/>
            <a:ext cx="5143500" cy="3352796"/>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6" name="finger2-filtered.jpeg"/>
          <p:cNvPicPr>
            <a:picLocks noChangeAspect="1"/>
          </p:cNvPicPr>
          <p:nvPr userDrawn="1"/>
        </p:nvPicPr>
        <p:blipFill rotWithShape="1">
          <a:blip r:embed="rId6" cstate="email">
            <a:alphaModFix amt="50000"/>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l="10376" t="13377" r="53775" b="31050"/>
          <a:stretch/>
        </p:blipFill>
        <p:spPr>
          <a:xfrm>
            <a:off x="3352798" y="57149"/>
            <a:ext cx="5791201" cy="5086351"/>
          </a:xfrm>
          <a:prstGeom prst="rect">
            <a:avLst/>
          </a:prstGeom>
          <a:ln w="12700">
            <a:miter lim="400000"/>
          </a:ln>
        </p:spPr>
      </p:pic>
    </p:spTree>
    <p:extLst>
      <p:ext uri="{BB962C8B-B14F-4D97-AF65-F5344CB8AC3E}">
        <p14:creationId xmlns:p14="http://schemas.microsoft.com/office/powerpoint/2010/main" val="732303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rgbClr val="328ED3"/>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73"/>
          <a:stretch/>
        </p:blipFill>
        <p:spPr>
          <a:xfrm>
            <a:off x="0" y="6"/>
            <a:ext cx="4343397" cy="5143494"/>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43395" y="0"/>
            <a:ext cx="4797429" cy="5143494"/>
          </a:xfrm>
          <a:prstGeom prst="rect">
            <a:avLst/>
          </a:prstGeom>
        </p:spPr>
      </p:pic>
      <p:sp>
        <p:nvSpPr>
          <p:cNvPr id="17" name="Rectangle 16"/>
          <p:cNvSpPr>
            <a:spLocks noChangeArrowheads="1"/>
          </p:cNvSpPr>
          <p:nvPr userDrawn="1"/>
        </p:nvSpPr>
        <p:spPr bwMode="auto">
          <a:xfrm rot="16200000">
            <a:off x="-400050" y="400048"/>
            <a:ext cx="5143494"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430428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328ED3"/>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91755" y="-11677"/>
            <a:ext cx="5152245" cy="5155177"/>
          </a:xfrm>
          <a:prstGeom prst="rect">
            <a:avLst/>
          </a:prstGeom>
        </p:spPr>
      </p:pic>
      <p:pic>
        <p:nvPicPr>
          <p:cNvPr id="2" name="Picture 1"/>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98"/>
                    </a14:imgEffect>
                  </a14:imgLayer>
                </a14:imgProps>
              </a:ext>
              <a:ext uri="{28A0092B-C50C-407E-A947-70E740481C1C}">
                <a14:useLocalDpi xmlns:a14="http://schemas.microsoft.com/office/drawing/2010/main"/>
              </a:ext>
            </a:extLst>
          </a:blip>
          <a:srcRect t="12560" r="52500"/>
          <a:stretch/>
        </p:blipFill>
        <p:spPr>
          <a:xfrm>
            <a:off x="0" y="0"/>
            <a:ext cx="4343396" cy="5143500"/>
          </a:xfrm>
          <a:prstGeom prst="rect">
            <a:avLst/>
          </a:prstGeom>
        </p:spPr>
      </p:pic>
      <p:sp>
        <p:nvSpPr>
          <p:cNvPr id="17" name="Rectangle 16"/>
          <p:cNvSpPr>
            <a:spLocks noChangeArrowheads="1"/>
          </p:cNvSpPr>
          <p:nvPr userDrawn="1"/>
        </p:nvSpPr>
        <p:spPr bwMode="auto">
          <a:xfrm rot="16200000">
            <a:off x="-405891" y="394207"/>
            <a:ext cx="5155176"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2107778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328ED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494"/>
          </a:xfrm>
          <a:prstGeom prst="rect">
            <a:avLst/>
          </a:prstGeom>
        </p:spPr>
      </p:pic>
      <p:sp>
        <p:nvSpPr>
          <p:cNvPr id="17" name="Rectangle 16"/>
          <p:cNvSpPr>
            <a:spLocks noChangeArrowheads="1"/>
          </p:cNvSpPr>
          <p:nvPr userDrawn="1"/>
        </p:nvSpPr>
        <p:spPr bwMode="auto">
          <a:xfrm rot="16200000">
            <a:off x="-400050" y="400048"/>
            <a:ext cx="5143494"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924045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02C7948-98B2-4112-80E1-B75F0BED6CD6}" type="datetimeFigureOut">
              <a:rPr lang="en-US" smtClean="0"/>
              <a:t>2/8/2017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2FC426CE-271D-4A3F-AFF2-EC808469770B}" type="slidenum">
              <a:rPr lang="en-US" smtClean="0"/>
              <a:t>‹#›</a:t>
            </a:fld>
            <a:endParaRPr lang="en-US"/>
          </a:p>
        </p:txBody>
      </p:sp>
    </p:spTree>
    <p:extLst>
      <p:ext uri="{BB962C8B-B14F-4D97-AF65-F5344CB8AC3E}">
        <p14:creationId xmlns:p14="http://schemas.microsoft.com/office/powerpoint/2010/main" val="1060806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9" name="Picture 8" descr="shutterstock_149072456.jpg"/>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100"/>
                    </a14:imgEffect>
                  </a14:imgLayer>
                </a14:imgProps>
              </a:ext>
              <a:ext uri="{28A0092B-C50C-407E-A947-70E740481C1C}">
                <a14:useLocalDpi xmlns:a14="http://schemas.microsoft.com/office/drawing/2010/main"/>
              </a:ext>
            </a:extLst>
          </a:blip>
          <a:srcRect/>
          <a:stretch/>
        </p:blipFill>
        <p:spPr>
          <a:xfrm>
            <a:off x="-1" y="-3"/>
            <a:ext cx="3352800" cy="5143500"/>
          </a:xfrm>
          <a:prstGeom prst="rect">
            <a:avLst/>
          </a:prstGeom>
        </p:spPr>
      </p:pic>
      <p:pic>
        <p:nvPicPr>
          <p:cNvPr id="10" name="Picture 9" descr="shutterstock_149072456.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352798" y="0"/>
            <a:ext cx="5791201" cy="5143500"/>
          </a:xfrm>
          <a:prstGeom prst="rect">
            <a:avLst/>
          </a:prstGeom>
        </p:spPr>
      </p:pic>
      <p:sp>
        <p:nvSpPr>
          <p:cNvPr id="11" name="Rectangle 8"/>
          <p:cNvSpPr>
            <a:spLocks noChangeArrowheads="1"/>
          </p:cNvSpPr>
          <p:nvPr userDrawn="1"/>
        </p:nvSpPr>
        <p:spPr bwMode="auto">
          <a:xfrm rot="16200000">
            <a:off x="-895349" y="895351"/>
            <a:ext cx="5143498" cy="3352796"/>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
        <p:nvSpPr>
          <p:cNvPr id="14" name="Oval 13"/>
          <p:cNvSpPr/>
          <p:nvPr userDrawn="1"/>
        </p:nvSpPr>
        <p:spPr>
          <a:xfrm>
            <a:off x="8333531" y="421353"/>
            <a:ext cx="609600" cy="609600"/>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8458200" y="1185442"/>
            <a:ext cx="360262" cy="360262"/>
          </a:xfrm>
          <a:prstGeom prst="ellipse">
            <a:avLst/>
          </a:prstGeom>
          <a:solidFill>
            <a:schemeClr val="accent4">
              <a:alpha val="87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8458200" y="1698928"/>
            <a:ext cx="360262" cy="360262"/>
          </a:xfrm>
          <a:prstGeom prst="ellipse">
            <a:avLst/>
          </a:prstGeom>
          <a:solidFill>
            <a:schemeClr val="accent4">
              <a:alpha val="87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8458200" y="2213679"/>
            <a:ext cx="360262" cy="360262"/>
          </a:xfrm>
          <a:prstGeom prst="ellipse">
            <a:avLst/>
          </a:prstGeom>
          <a:solidFill>
            <a:schemeClr val="accent4">
              <a:alpha val="87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8458200" y="2727165"/>
            <a:ext cx="360262" cy="360262"/>
          </a:xfrm>
          <a:prstGeom prst="ellipse">
            <a:avLst/>
          </a:prstGeom>
          <a:solidFill>
            <a:schemeClr val="accent4">
              <a:alpha val="87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8458200" y="3240651"/>
            <a:ext cx="360262" cy="360262"/>
          </a:xfrm>
          <a:prstGeom prst="ellipse">
            <a:avLst/>
          </a:prstGeom>
          <a:solidFill>
            <a:schemeClr val="accent4">
              <a:alpha val="87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8458200" y="3755402"/>
            <a:ext cx="360262" cy="360262"/>
          </a:xfrm>
          <a:prstGeom prst="ellipse">
            <a:avLst/>
          </a:prstGeom>
          <a:solidFill>
            <a:schemeClr val="accent4">
              <a:alpha val="87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userDrawn="1"/>
        </p:nvSpPr>
        <p:spPr>
          <a:xfrm>
            <a:off x="8458200" y="4268888"/>
            <a:ext cx="360262" cy="360262"/>
          </a:xfrm>
          <a:prstGeom prst="ellipse">
            <a:avLst/>
          </a:prstGeom>
          <a:solidFill>
            <a:schemeClr val="accent4">
              <a:alpha val="87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263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14"/>
            <a:ext cx="9144000" cy="5143914"/>
          </a:xfrm>
          <a:prstGeom prst="rect">
            <a:avLst/>
          </a:prstGeom>
        </p:spPr>
      </p:pic>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4"/>
            <a:ext cx="6226983" cy="5143500"/>
          </a:xfrm>
          <a:prstGeom prst="rect">
            <a:avLst/>
          </a:prstGeom>
        </p:spPr>
      </p:pic>
      <p:pic>
        <p:nvPicPr>
          <p:cNvPr id="15" name="Picture 14"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599999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57"/>
                    </a14:imgEffect>
                    <a14:imgEffect>
                      <a14:saturation sat="0"/>
                    </a14:imgEffect>
                  </a14:imgLayer>
                </a14:imgProps>
              </a:ext>
              <a:ext uri="{28A0092B-C50C-407E-A947-70E740481C1C}">
                <a14:useLocalDpi xmlns:a14="http://schemas.microsoft.com/office/drawing/2010/main"/>
              </a:ext>
            </a:extLst>
          </a:blip>
          <a:srcRect/>
          <a:stretch/>
        </p:blipFill>
        <p:spPr>
          <a:xfrm>
            <a:off x="0" y="0"/>
            <a:ext cx="3352799" cy="5143500"/>
          </a:xfrm>
          <a:prstGeom prst="rect">
            <a:avLst/>
          </a:prstGeom>
        </p:spPr>
      </p:pic>
      <p:pic>
        <p:nvPicPr>
          <p:cNvPr id="3" name="Picture 2"/>
          <p:cNvPicPr>
            <a:picLocks noChangeAspect="1"/>
          </p:cNvPicPr>
          <p:nvPr userDrawn="1"/>
        </p:nvPicPr>
        <p:blipFill rotWithShape="1">
          <a:blip r:embed="rId4"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3352798" y="0"/>
            <a:ext cx="5791201" cy="5143500"/>
          </a:xfrm>
          <a:prstGeom prst="rect">
            <a:avLst/>
          </a:prstGeom>
        </p:spPr>
      </p:pic>
      <p:sp>
        <p:nvSpPr>
          <p:cNvPr id="9" name="Rectangle 8"/>
          <p:cNvSpPr>
            <a:spLocks noChangeArrowheads="1"/>
          </p:cNvSpPr>
          <p:nvPr userDrawn="1"/>
        </p:nvSpPr>
        <p:spPr bwMode="auto">
          <a:xfrm rot="16200000">
            <a:off x="-895350" y="895352"/>
            <a:ext cx="5143500" cy="3352796"/>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6" name="finger2-filtered.jpeg"/>
          <p:cNvPicPr>
            <a:picLocks noChangeAspect="1"/>
          </p:cNvPicPr>
          <p:nvPr userDrawn="1"/>
        </p:nvPicPr>
        <p:blipFill rotWithShape="1">
          <a:blip r:embed="rId6" cstate="email">
            <a:alphaModFix amt="50000"/>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a:ext>
            </a:extLst>
          </a:blip>
          <a:srcRect l="10376" t="13377" r="53775" b="31050"/>
          <a:stretch/>
        </p:blipFill>
        <p:spPr>
          <a:xfrm>
            <a:off x="3352798" y="57149"/>
            <a:ext cx="5791201" cy="5086351"/>
          </a:xfrm>
          <a:prstGeom prst="rect">
            <a:avLst/>
          </a:prstGeom>
          <a:ln w="12700">
            <a:miter lim="400000"/>
          </a:ln>
        </p:spPr>
      </p:pic>
    </p:spTree>
    <p:extLst>
      <p:ext uri="{BB962C8B-B14F-4D97-AF65-F5344CB8AC3E}">
        <p14:creationId xmlns:p14="http://schemas.microsoft.com/office/powerpoint/2010/main" val="363586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45"/>
                    </a14:imgEffect>
                    <a14:imgEffect>
                      <a14:saturation sat="0"/>
                    </a14:imgEffect>
                  </a14:imgLayer>
                </a14:imgProps>
              </a:ext>
              <a:ext uri="{28A0092B-C50C-407E-A947-70E740481C1C}">
                <a14:useLocalDpi xmlns:a14="http://schemas.microsoft.com/office/drawing/2010/main"/>
              </a:ext>
            </a:extLst>
          </a:blip>
          <a:srcRect/>
          <a:stretch/>
        </p:blipFill>
        <p:spPr>
          <a:xfrm>
            <a:off x="-2" y="0"/>
            <a:ext cx="9144001" cy="5143500"/>
          </a:xfrm>
          <a:prstGeom prst="rect">
            <a:avLst/>
          </a:prstGeom>
        </p:spPr>
      </p:pic>
      <p:sp>
        <p:nvSpPr>
          <p:cNvPr id="7" name="Rectangle 6"/>
          <p:cNvSpPr>
            <a:spLocks noChangeArrowheads="1"/>
          </p:cNvSpPr>
          <p:nvPr userDrawn="1"/>
        </p:nvSpPr>
        <p:spPr bwMode="auto">
          <a:xfrm rot="16200000">
            <a:off x="4010024" y="-4010026"/>
            <a:ext cx="1123950" cy="9144002"/>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8" name="Picture 7"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spTree>
    <p:extLst>
      <p:ext uri="{BB962C8B-B14F-4D97-AF65-F5344CB8AC3E}">
        <p14:creationId xmlns:p14="http://schemas.microsoft.com/office/powerpoint/2010/main" val="1069886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Quote_Avia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018"/>
            <a:ext cx="9144000" cy="5150518"/>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4"/>
            <a:ext cx="6226983" cy="5143500"/>
          </a:xfrm>
          <a:prstGeom prst="rect">
            <a:avLst/>
          </a:prstGeom>
        </p:spPr>
      </p:pic>
      <p:pic>
        <p:nvPicPr>
          <p:cNvPr id="7" name="Picture 6"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48035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9143997" cy="4476750"/>
          </a:xfrm>
          <a:prstGeom prst="rect">
            <a:avLst/>
          </a:prstGeom>
        </p:spPr>
      </p:pic>
      <p:sp>
        <p:nvSpPr>
          <p:cNvPr id="7" name="Rectangle 8"/>
          <p:cNvSpPr>
            <a:spLocks noChangeArrowheads="1"/>
          </p:cNvSpPr>
          <p:nvPr userDrawn="1"/>
        </p:nvSpPr>
        <p:spPr bwMode="auto">
          <a:xfrm rot="16200000">
            <a:off x="3743329" y="-257176"/>
            <a:ext cx="1657346" cy="9143997"/>
          </a:xfrm>
          <a:prstGeom prst="rect">
            <a:avLst/>
          </a:prstGeom>
          <a:solidFill>
            <a:schemeClr val="bg1"/>
          </a:solidFill>
          <a:ln>
            <a:noFill/>
          </a:ln>
          <a:extLst/>
        </p:spPr>
        <p:txBody>
          <a:bodyPr/>
          <a:lstStyle/>
          <a:p>
            <a:pPr algn="ctr"/>
            <a:r>
              <a:rPr lang="en-US" dirty="0">
                <a:latin typeface="Arial"/>
                <a:ea typeface="Arial"/>
                <a:cs typeface="Arial"/>
              </a:rPr>
              <a:t>    </a:t>
            </a:r>
          </a:p>
        </p:txBody>
      </p:sp>
      <p:sp>
        <p:nvSpPr>
          <p:cNvPr id="9" name="Rounded Rectangle 8"/>
          <p:cNvSpPr/>
          <p:nvPr userDrawn="1"/>
        </p:nvSpPr>
        <p:spPr>
          <a:xfrm>
            <a:off x="1600198" y="3007969"/>
            <a:ext cx="914400" cy="91440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userDrawn="1"/>
        </p:nvSpPr>
        <p:spPr>
          <a:xfrm>
            <a:off x="4114797" y="3033048"/>
            <a:ext cx="914400" cy="91440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userDrawn="1"/>
        </p:nvSpPr>
        <p:spPr>
          <a:xfrm>
            <a:off x="6629392" y="3037387"/>
            <a:ext cx="914400" cy="91440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2000" y="4476750"/>
            <a:ext cx="555896" cy="494130"/>
          </a:xfrm>
          <a:prstGeom prst="rect">
            <a:avLst/>
          </a:prstGeom>
        </p:spPr>
      </p:pic>
    </p:spTree>
    <p:extLst>
      <p:ext uri="{BB962C8B-B14F-4D97-AF65-F5344CB8AC3E}">
        <p14:creationId xmlns:p14="http://schemas.microsoft.com/office/powerpoint/2010/main" val="256733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45"/>
                    </a14:imgEffect>
                    <a14:imgEffect>
                      <a14:saturation sat="0"/>
                    </a14:imgEffect>
                  </a14:imgLayer>
                </a14:imgProps>
              </a:ext>
              <a:ext uri="{28A0092B-C50C-407E-A947-70E740481C1C}">
                <a14:useLocalDpi xmlns:a14="http://schemas.microsoft.com/office/drawing/2010/main"/>
              </a:ext>
            </a:extLst>
          </a:blip>
          <a:srcRect/>
          <a:stretch/>
        </p:blipFill>
        <p:spPr>
          <a:xfrm>
            <a:off x="-2" y="0"/>
            <a:ext cx="9144001" cy="5143500"/>
          </a:xfrm>
          <a:prstGeom prst="rect">
            <a:avLst/>
          </a:prstGeom>
        </p:spPr>
      </p:pic>
      <p:sp>
        <p:nvSpPr>
          <p:cNvPr id="7" name="Rectangle 6"/>
          <p:cNvSpPr>
            <a:spLocks noChangeArrowheads="1"/>
          </p:cNvSpPr>
          <p:nvPr userDrawn="1"/>
        </p:nvSpPr>
        <p:spPr bwMode="auto">
          <a:xfrm rot="16200000">
            <a:off x="4010024" y="-4010026"/>
            <a:ext cx="1123950" cy="9144002"/>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8" name="Picture 7"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spTree>
    <p:extLst>
      <p:ext uri="{BB962C8B-B14F-4D97-AF65-F5344CB8AC3E}">
        <p14:creationId xmlns:p14="http://schemas.microsoft.com/office/powerpoint/2010/main" val="9023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43400" y="0"/>
            <a:ext cx="4800600" cy="5143500"/>
          </a:xfrm>
          <a:prstGeom prst="rect">
            <a:avLst/>
          </a:prstGeom>
        </p:spPr>
      </p:pic>
      <p:pic>
        <p:nvPicPr>
          <p:cNvPr id="10" name="Picture 9"/>
          <p:cNvPicPr>
            <a:picLocks noChangeAspect="1"/>
          </p:cNvPicPr>
          <p:nvPr userDrawn="1"/>
        </p:nvPicPr>
        <p:blipFill rotWithShape="1">
          <a:blip r:embed="rId3" cstate="print">
            <a:extLst>
              <a:ext uri="{BEBA8EAE-BF5A-486C-A8C5-ECC9F3942E4B}">
                <a14:imgProps xmlns:a14="http://schemas.microsoft.com/office/drawing/2010/main">
                  <a14:imgLayer r:embed="rId4">
                    <a14:imgEffect>
                      <a14:artisticBlur radius="99"/>
                    </a14:imgEffect>
                  </a14:imgLayer>
                </a14:imgProps>
              </a:ext>
              <a:ext uri="{28A0092B-C50C-407E-A947-70E740481C1C}">
                <a14:useLocalDpi xmlns:a14="http://schemas.microsoft.com/office/drawing/2010/main"/>
              </a:ext>
            </a:extLst>
          </a:blip>
          <a:srcRect/>
          <a:stretch/>
        </p:blipFill>
        <p:spPr>
          <a:xfrm flipH="1">
            <a:off x="1" y="0"/>
            <a:ext cx="4343394" cy="5143500"/>
          </a:xfrm>
          <a:prstGeom prst="rect">
            <a:avLst/>
          </a:prstGeom>
        </p:spPr>
      </p:pic>
      <p:sp>
        <p:nvSpPr>
          <p:cNvPr id="11" name="Rectangle 10"/>
          <p:cNvSpPr>
            <a:spLocks noChangeArrowheads="1"/>
          </p:cNvSpPr>
          <p:nvPr userDrawn="1"/>
        </p:nvSpPr>
        <p:spPr bwMode="auto">
          <a:xfrm rot="16200000">
            <a:off x="-400050" y="400048"/>
            <a:ext cx="5143494"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5" name="Picture 4"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8" name="Picture 7"/>
          <p:cNvPicPr>
            <a:picLocks noChangeAspect="1"/>
          </p:cNvPicPr>
          <p:nvPr userDrawn="1"/>
        </p:nvPicPr>
        <p:blipFill rotWithShape="1">
          <a:blip r:embed="rId6" cstate="print">
            <a:alphaModFix amt="70000"/>
            <a:extLst>
              <a:ext uri="{28A0092B-C50C-407E-A947-70E740481C1C}">
                <a14:useLocalDpi xmlns:a14="http://schemas.microsoft.com/office/drawing/2010/main"/>
              </a:ext>
            </a:extLst>
          </a:blip>
          <a:srcRect/>
          <a:stretch/>
        </p:blipFill>
        <p:spPr>
          <a:xfrm>
            <a:off x="7518400" y="-95250"/>
            <a:ext cx="1625600" cy="5600700"/>
          </a:xfrm>
          <a:prstGeom prst="rect">
            <a:avLst/>
          </a:prstGeom>
        </p:spPr>
      </p:pic>
    </p:spTree>
    <p:extLst>
      <p:ext uri="{BB962C8B-B14F-4D97-AF65-F5344CB8AC3E}">
        <p14:creationId xmlns:p14="http://schemas.microsoft.com/office/powerpoint/2010/main" val="1493771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Rectangle 1"/>
          <p:cNvSpPr/>
          <p:nvPr userDrawn="1"/>
        </p:nvSpPr>
        <p:spPr>
          <a:xfrm>
            <a:off x="0" y="0"/>
            <a:ext cx="914399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rotWithShape="1">
          <a:blip r:embed="rId2" cstate="email">
            <a:grayscl/>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4400550"/>
            <a:ext cx="9144000" cy="742950"/>
          </a:xfrm>
          <a:prstGeom prst="rect">
            <a:avLst/>
          </a:prstGeom>
        </p:spPr>
      </p:pic>
      <p:sp>
        <p:nvSpPr>
          <p:cNvPr id="27" name="Rectangle 26"/>
          <p:cNvSpPr>
            <a:spLocks noChangeArrowheads="1"/>
          </p:cNvSpPr>
          <p:nvPr userDrawn="1"/>
        </p:nvSpPr>
        <p:spPr bwMode="auto">
          <a:xfrm rot="16200000">
            <a:off x="4200526" y="200023"/>
            <a:ext cx="742948" cy="9144001"/>
          </a:xfrm>
          <a:prstGeom prst="rect">
            <a:avLst/>
          </a:prstGeom>
          <a:solidFill>
            <a:srgbClr val="002060">
              <a:alpha val="70000"/>
            </a:srgbClr>
          </a:solidFill>
          <a:ln>
            <a:noFill/>
          </a:ln>
          <a:extLst/>
        </p:spPr>
        <p:txBody>
          <a:bodyPr/>
          <a:lstStyle/>
          <a:p>
            <a:pPr algn="ctr"/>
            <a:r>
              <a:rPr lang="en-US">
                <a:latin typeface="Arial"/>
                <a:ea typeface="Arial"/>
                <a:cs typeface="Arial"/>
              </a:rPr>
              <a:t>    </a:t>
            </a:r>
            <a:endParaRPr lang="en-US" dirty="0">
              <a:latin typeface="Arial"/>
              <a:ea typeface="Arial"/>
              <a:cs typeface="Arial"/>
            </a:endParaRPr>
          </a:p>
        </p:txBody>
      </p:sp>
      <p:pic>
        <p:nvPicPr>
          <p:cNvPr id="24" name="Picture 23" descr="TWCo IBM logo_MAIN 4C VEC (2).eps"/>
          <p:cNvPicPr>
            <a:picLocks noChangeAspect="1"/>
          </p:cNvPicPr>
          <p:nvPr userDrawn="1"/>
        </p:nvPicPr>
        <p:blipFill>
          <a:blip r:embed="rId4" cstate="email">
            <a:lum bright="100000"/>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477291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499"/>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4"/>
            <a:ext cx="6226983" cy="5143500"/>
          </a:xfrm>
          <a:prstGeom prst="rect">
            <a:avLst/>
          </a:prstGeom>
        </p:spPr>
      </p:pic>
      <p:pic>
        <p:nvPicPr>
          <p:cNvPr id="9" name="Picture 8"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659274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3175" y="0"/>
            <a:ext cx="9138315" cy="5143500"/>
          </a:xfrm>
          <a:prstGeom prst="rect">
            <a:avLst/>
          </a:prstGeom>
        </p:spPr>
      </p:pic>
      <p:sp>
        <p:nvSpPr>
          <p:cNvPr id="4" name="Rectangle 3"/>
          <p:cNvSpPr>
            <a:spLocks noChangeArrowheads="1"/>
          </p:cNvSpPr>
          <p:nvPr userDrawn="1"/>
        </p:nvSpPr>
        <p:spPr bwMode="auto">
          <a:xfrm rot="16200000">
            <a:off x="-895349" y="895351"/>
            <a:ext cx="5143498" cy="3352796"/>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5" name="Picture 4"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834517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100"/>
                    </a14:imgEffect>
                  </a14:imgLayer>
                </a14:imgProps>
              </a:ext>
              <a:ext uri="{28A0092B-C50C-407E-A947-70E740481C1C}">
                <a14:useLocalDpi xmlns:a14="http://schemas.microsoft.com/office/drawing/2010/main"/>
              </a:ext>
            </a:extLst>
          </a:blip>
          <a:srcRect/>
          <a:stretch/>
        </p:blipFill>
        <p:spPr>
          <a:xfrm>
            <a:off x="0" y="0"/>
            <a:ext cx="3352799" cy="5143500"/>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352798" y="0"/>
            <a:ext cx="5791201" cy="5143500"/>
          </a:xfrm>
          <a:prstGeom prst="rect">
            <a:avLst/>
          </a:prstGeom>
        </p:spPr>
      </p:pic>
      <p:pic>
        <p:nvPicPr>
          <p:cNvPr id="15" name="Picture 14" descr="TWCo IBM logo_MAIN WHITE VEC.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28600" y="4476750"/>
            <a:ext cx="533400" cy="474133"/>
          </a:xfrm>
          <a:prstGeom prst="rect">
            <a:avLst/>
          </a:prstGeom>
        </p:spPr>
      </p:pic>
    </p:spTree>
    <p:extLst>
      <p:ext uri="{BB962C8B-B14F-4D97-AF65-F5344CB8AC3E}">
        <p14:creationId xmlns:p14="http://schemas.microsoft.com/office/powerpoint/2010/main" val="2016875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0824" cy="5143492"/>
          </a:xfrm>
          <a:prstGeom prst="rect">
            <a:avLst/>
          </a:prstGeom>
        </p:spPr>
      </p:pic>
      <p:sp>
        <p:nvSpPr>
          <p:cNvPr id="14" name="Rectangle 13"/>
          <p:cNvSpPr>
            <a:spLocks noChangeArrowheads="1"/>
          </p:cNvSpPr>
          <p:nvPr userDrawn="1"/>
        </p:nvSpPr>
        <p:spPr bwMode="auto">
          <a:xfrm rot="16200000">
            <a:off x="-400049" y="400044"/>
            <a:ext cx="5143491"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5" name="Picture 14"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34165297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44000" cy="51435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4"/>
            <a:ext cx="6226983" cy="5143500"/>
          </a:xfrm>
          <a:prstGeom prst="rect">
            <a:avLst/>
          </a:prstGeom>
        </p:spPr>
      </p:pic>
      <p:pic>
        <p:nvPicPr>
          <p:cNvPr id="10" name="Picture 9"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125545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efault Content Layout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a:stretch/>
        </p:blipFill>
        <p:spPr>
          <a:xfrm>
            <a:off x="-2" y="-1"/>
            <a:ext cx="9144000" cy="1123952"/>
          </a:xfrm>
          <a:prstGeom prst="rect">
            <a:avLst/>
          </a:prstGeom>
        </p:spPr>
      </p:pic>
      <p:pic>
        <p:nvPicPr>
          <p:cNvPr id="2" name="Picture 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1123950"/>
            <a:ext cx="9144000" cy="4019549"/>
          </a:xfrm>
          <a:prstGeom prst="rect">
            <a:avLst/>
          </a:prstGeom>
        </p:spPr>
      </p:pic>
      <p:sp>
        <p:nvSpPr>
          <p:cNvPr id="9" name="Rectangle 8"/>
          <p:cNvSpPr>
            <a:spLocks noChangeArrowheads="1"/>
          </p:cNvSpPr>
          <p:nvPr userDrawn="1"/>
        </p:nvSpPr>
        <p:spPr bwMode="auto">
          <a:xfrm rot="16200000">
            <a:off x="4010024" y="-4010026"/>
            <a:ext cx="1123950" cy="9144002"/>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0" name="Picture 9"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spTree>
    <p:extLst>
      <p:ext uri="{BB962C8B-B14F-4D97-AF65-F5344CB8AC3E}">
        <p14:creationId xmlns:p14="http://schemas.microsoft.com/office/powerpoint/2010/main" val="133010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Default Content Layou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98"/>
                    </a14:imgEffect>
                  </a14:imgLayer>
                </a14:imgProps>
              </a:ext>
              <a:ext uri="{28A0092B-C50C-407E-A947-70E740481C1C}">
                <a14:useLocalDpi xmlns:a14="http://schemas.microsoft.com/office/drawing/2010/main"/>
              </a:ext>
            </a:extLst>
          </a:blip>
          <a:srcRect/>
          <a:stretch/>
        </p:blipFill>
        <p:spPr>
          <a:xfrm>
            <a:off x="0" y="3101"/>
            <a:ext cx="3124201" cy="5143501"/>
          </a:xfrm>
          <a:prstGeom prst="rect">
            <a:avLst/>
          </a:prstGeom>
        </p:spPr>
      </p:pic>
      <p:pic>
        <p:nvPicPr>
          <p:cNvPr id="6" name="Picture 5"/>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124200" y="-1"/>
            <a:ext cx="6019800" cy="5143501"/>
          </a:xfrm>
          <a:prstGeom prst="rect">
            <a:avLst/>
          </a:prstGeom>
        </p:spPr>
      </p:pic>
      <p:sp>
        <p:nvSpPr>
          <p:cNvPr id="5" name="Rectangle 4"/>
          <p:cNvSpPr/>
          <p:nvPr userDrawn="1"/>
        </p:nvSpPr>
        <p:spPr>
          <a:xfrm>
            <a:off x="5867400" y="-3103"/>
            <a:ext cx="3276600" cy="5143498"/>
          </a:xfrm>
          <a:prstGeom prst="rect">
            <a:avLst/>
          </a:prstGeom>
          <a:solidFill>
            <a:srgbClr val="00206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3124201" y="77851"/>
            <a:ext cx="1864126" cy="5062543"/>
          </a:xfrm>
          <a:prstGeom prst="rect">
            <a:avLst/>
          </a:prstGeom>
        </p:spPr>
      </p:pic>
      <p:pic>
        <p:nvPicPr>
          <p:cNvPr id="11" name="Picture 10"/>
          <p:cNvPicPr>
            <a:picLocks noChangeAspect="1"/>
          </p:cNvPicPr>
          <p:nvPr userDrawn="1"/>
        </p:nvPicPr>
        <p:blipFill rotWithShape="1">
          <a:blip r:embed="rId6" cstate="email">
            <a:extLst>
              <a:ext uri="{28A0092B-C50C-407E-A947-70E740481C1C}">
                <a14:useLocalDpi xmlns:a14="http://schemas.microsoft.com/office/drawing/2010/main"/>
              </a:ext>
            </a:extLst>
          </a:blip>
          <a:srcRect t="-16" b="-1233"/>
          <a:stretch/>
        </p:blipFill>
        <p:spPr>
          <a:xfrm>
            <a:off x="3326004" y="438150"/>
            <a:ext cx="1322196" cy="2380174"/>
          </a:xfrm>
          <a:prstGeom prst="rect">
            <a:avLst/>
          </a:prstGeom>
        </p:spPr>
      </p:pic>
      <p:pic>
        <p:nvPicPr>
          <p:cNvPr id="8" name="Picture 7"/>
          <p:cNvPicPr>
            <a:picLocks noChangeAspect="1"/>
          </p:cNvPicPr>
          <p:nvPr userDrawn="1"/>
        </p:nvPicPr>
        <p:blipFill rotWithShape="1">
          <a:blip r:embed="rId7" cstate="email">
            <a:extLst>
              <a:ext uri="{BEBA8EAE-BF5A-486C-A8C5-ECC9F3942E4B}">
                <a14:imgProps xmlns:a14="http://schemas.microsoft.com/office/drawing/2010/main">
                  <a14:imgLayer r:embed="rId8">
                    <a14:imgEffect>
                      <a14:artisticBlur radius="94"/>
                    </a14:imgEffect>
                  </a14:imgLayer>
                </a14:imgProps>
              </a:ext>
              <a:ext uri="{28A0092B-C50C-407E-A947-70E740481C1C}">
                <a14:useLocalDpi xmlns:a14="http://schemas.microsoft.com/office/drawing/2010/main"/>
              </a:ext>
            </a:extLst>
          </a:blip>
          <a:srcRect/>
          <a:stretch/>
        </p:blipFill>
        <p:spPr>
          <a:xfrm>
            <a:off x="1524000" y="74745"/>
            <a:ext cx="1600202" cy="5062543"/>
          </a:xfrm>
          <a:prstGeom prst="rect">
            <a:avLst/>
          </a:prstGeom>
        </p:spPr>
      </p:pic>
      <p:sp>
        <p:nvSpPr>
          <p:cNvPr id="28" name="Rectangle 27"/>
          <p:cNvSpPr>
            <a:spLocks noChangeArrowheads="1"/>
          </p:cNvSpPr>
          <p:nvPr userDrawn="1"/>
        </p:nvSpPr>
        <p:spPr bwMode="auto">
          <a:xfrm rot="16200000">
            <a:off x="-1009648" y="1009650"/>
            <a:ext cx="5143498" cy="31241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2" name="Picture 1"/>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3333760" y="434858"/>
            <a:ext cx="1329188" cy="2363001"/>
          </a:xfrm>
          <a:prstGeom prst="rect">
            <a:avLst/>
          </a:prstGeom>
        </p:spPr>
      </p:pic>
      <p:pic>
        <p:nvPicPr>
          <p:cNvPr id="4" name="Picture 3"/>
          <p:cNvPicPr>
            <a:picLocks noChangeAspect="1"/>
          </p:cNvPicPr>
          <p:nvPr userDrawn="1"/>
        </p:nvPicPr>
        <p:blipFill rotWithShape="1">
          <a:blip r:embed="rId11" cstate="email">
            <a:extLst>
              <a:ext uri="{28A0092B-C50C-407E-A947-70E740481C1C}">
                <a14:useLocalDpi xmlns:a14="http://schemas.microsoft.com/office/drawing/2010/main"/>
              </a:ext>
            </a:extLst>
          </a:blip>
          <a:srcRect/>
          <a:stretch/>
        </p:blipFill>
        <p:spPr>
          <a:xfrm>
            <a:off x="3311228" y="380462"/>
            <a:ext cx="1351720" cy="2495550"/>
          </a:xfrm>
          <a:prstGeom prst="rect">
            <a:avLst/>
          </a:prstGeom>
        </p:spPr>
      </p:pic>
    </p:spTree>
    <p:extLst>
      <p:ext uri="{BB962C8B-B14F-4D97-AF65-F5344CB8AC3E}">
        <p14:creationId xmlns:p14="http://schemas.microsoft.com/office/powerpoint/2010/main" val="1462417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Default Content Layout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99"/>
                    </a14:imgEffect>
                  </a14:imgLayer>
                </a14:imgProps>
              </a:ext>
              <a:ext uri="{28A0092B-C50C-407E-A947-70E740481C1C}">
                <a14:useLocalDpi xmlns:a14="http://schemas.microsoft.com/office/drawing/2010/main"/>
              </a:ext>
            </a:extLst>
          </a:blip>
          <a:srcRect/>
          <a:stretch/>
        </p:blipFill>
        <p:spPr>
          <a:xfrm>
            <a:off x="1" y="0"/>
            <a:ext cx="3124200" cy="5143500"/>
          </a:xfrm>
          <a:prstGeom prst="rect">
            <a:avLst/>
          </a:prstGeom>
        </p:spPr>
      </p:pic>
      <p:pic>
        <p:nvPicPr>
          <p:cNvPr id="4" name="Picture 3"/>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124200" y="0"/>
            <a:ext cx="6019799" cy="5143500"/>
          </a:xfrm>
          <a:prstGeom prst="rect">
            <a:avLst/>
          </a:prstGeom>
        </p:spPr>
      </p:pic>
      <p:sp>
        <p:nvSpPr>
          <p:cNvPr id="5" name="Rectangle 4"/>
          <p:cNvSpPr/>
          <p:nvPr userDrawn="1"/>
        </p:nvSpPr>
        <p:spPr>
          <a:xfrm>
            <a:off x="5867400" y="-3103"/>
            <a:ext cx="3276600" cy="5143498"/>
          </a:xfrm>
          <a:prstGeom prst="rect">
            <a:avLst/>
          </a:prstGeom>
          <a:solidFill>
            <a:srgbClr val="00206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ChangeArrowheads="1"/>
          </p:cNvSpPr>
          <p:nvPr userDrawn="1"/>
        </p:nvSpPr>
        <p:spPr bwMode="auto">
          <a:xfrm rot="16200000">
            <a:off x="-1009648" y="1009650"/>
            <a:ext cx="5143498" cy="31241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
        <p:nvSpPr>
          <p:cNvPr id="2" name="Rectangle 1"/>
          <p:cNvSpPr/>
          <p:nvPr userDrawn="1"/>
        </p:nvSpPr>
        <p:spPr>
          <a:xfrm>
            <a:off x="4343400" y="666750"/>
            <a:ext cx="533400" cy="152400"/>
          </a:xfrm>
          <a:prstGeom prst="rect">
            <a:avLst/>
          </a:prstGeom>
          <a:solidFill>
            <a:srgbClr val="1E4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376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071950"/>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399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rotWithShape="1">
          <a:blip r:embed="rId2" cstate="email">
            <a:grayscl/>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4400550"/>
            <a:ext cx="9144000" cy="742950"/>
          </a:xfrm>
          <a:prstGeom prst="rect">
            <a:avLst/>
          </a:prstGeom>
        </p:spPr>
      </p:pic>
      <p:sp>
        <p:nvSpPr>
          <p:cNvPr id="27" name="Rectangle 26"/>
          <p:cNvSpPr>
            <a:spLocks noChangeArrowheads="1"/>
          </p:cNvSpPr>
          <p:nvPr userDrawn="1"/>
        </p:nvSpPr>
        <p:spPr bwMode="auto">
          <a:xfrm rot="16200000">
            <a:off x="4200526" y="200023"/>
            <a:ext cx="742948" cy="9144001"/>
          </a:xfrm>
          <a:prstGeom prst="rect">
            <a:avLst/>
          </a:prstGeom>
          <a:solidFill>
            <a:srgbClr val="002060">
              <a:alpha val="70000"/>
            </a:srgbClr>
          </a:solidFill>
          <a:ln>
            <a:noFill/>
          </a:ln>
          <a:extLst/>
        </p:spPr>
        <p:txBody>
          <a:bodyPr/>
          <a:lstStyle/>
          <a:p>
            <a:pPr algn="ctr"/>
            <a:r>
              <a:rPr lang="en-US">
                <a:latin typeface="Arial"/>
                <a:ea typeface="Arial"/>
                <a:cs typeface="Arial"/>
              </a:rPr>
              <a:t>    </a:t>
            </a:r>
            <a:endParaRPr lang="en-US" dirty="0">
              <a:latin typeface="Arial"/>
              <a:ea typeface="Arial"/>
              <a:cs typeface="Arial"/>
            </a:endParaRPr>
          </a:p>
        </p:txBody>
      </p:sp>
      <p:pic>
        <p:nvPicPr>
          <p:cNvPr id="24" name="Picture 23" descr="TWCo IBM logo_MAIN 4C VEC (2).eps"/>
          <p:cNvPicPr>
            <a:picLocks noChangeAspect="1"/>
          </p:cNvPicPr>
          <p:nvPr userDrawn="1"/>
        </p:nvPicPr>
        <p:blipFill>
          <a:blip r:embed="rId4" cstate="email">
            <a:lum bright="100000"/>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6" name="Picture 5"/>
          <p:cNvPicPr>
            <a:picLocks noChangeAspect="1"/>
          </p:cNvPicPr>
          <p:nvPr userDrawn="1"/>
        </p:nvPicPr>
        <p:blipFill rotWithShape="1">
          <a:blip r:embed="rId5" cstate="email">
            <a:extLst>
              <a:ext uri="{28A0092B-C50C-407E-A947-70E740481C1C}">
                <a14:useLocalDpi xmlns:a14="http://schemas.microsoft.com/office/drawing/2010/main"/>
              </a:ext>
            </a:extLst>
          </a:blip>
          <a:srcRect t="4819"/>
          <a:stretch/>
        </p:blipFill>
        <p:spPr>
          <a:xfrm>
            <a:off x="3733800" y="0"/>
            <a:ext cx="5410200" cy="5143500"/>
          </a:xfrm>
          <a:prstGeom prst="rect">
            <a:avLst/>
          </a:prstGeom>
        </p:spPr>
      </p:pic>
      <p:pic>
        <p:nvPicPr>
          <p:cNvPr id="7" name="Picture 6"/>
          <p:cNvPicPr>
            <a:picLocks noChangeAspect="1"/>
          </p:cNvPicPr>
          <p:nvPr userDrawn="1"/>
        </p:nvPicPr>
        <p:blipFill rotWithShape="1">
          <a:blip r:embed="rId6" cstate="email">
            <a:extLst>
              <a:ext uri="{BEBA8EAE-BF5A-486C-A8C5-ECC9F3942E4B}">
                <a14:imgProps xmlns:a14="http://schemas.microsoft.com/office/drawing/2010/main">
                  <a14:imgLayer r:embed="rId7">
                    <a14:imgEffect>
                      <a14:artisticBlur radius="57"/>
                    </a14:imgEffect>
                    <a14:imgEffect>
                      <a14:saturation sat="0"/>
                    </a14:imgEffect>
                  </a14:imgLayer>
                </a14:imgProps>
              </a:ext>
              <a:ext uri="{28A0092B-C50C-407E-A947-70E740481C1C}">
                <a14:useLocalDpi xmlns:a14="http://schemas.microsoft.com/office/drawing/2010/main"/>
              </a:ext>
            </a:extLst>
          </a:blip>
          <a:srcRect/>
          <a:stretch/>
        </p:blipFill>
        <p:spPr>
          <a:xfrm>
            <a:off x="-10635" y="3987"/>
            <a:ext cx="3744434" cy="5143500"/>
          </a:xfrm>
          <a:prstGeom prst="rect">
            <a:avLst/>
          </a:prstGeom>
        </p:spPr>
      </p:pic>
      <p:sp>
        <p:nvSpPr>
          <p:cNvPr id="8" name="Rectangle 7"/>
          <p:cNvSpPr>
            <a:spLocks noChangeArrowheads="1"/>
          </p:cNvSpPr>
          <p:nvPr userDrawn="1"/>
        </p:nvSpPr>
        <p:spPr bwMode="auto">
          <a:xfrm rot="16200000">
            <a:off x="-712161" y="701528"/>
            <a:ext cx="5147487" cy="3744432"/>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9" name="Picture 8"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41765" y="4480737"/>
            <a:ext cx="555896" cy="494130"/>
          </a:xfrm>
          <a:prstGeom prst="rect">
            <a:avLst/>
          </a:prstGeom>
        </p:spPr>
      </p:pic>
      <p:grpSp>
        <p:nvGrpSpPr>
          <p:cNvPr id="11" name="Group 10"/>
          <p:cNvGrpSpPr/>
          <p:nvPr userDrawn="1"/>
        </p:nvGrpSpPr>
        <p:grpSpPr>
          <a:xfrm>
            <a:off x="7162800" y="1484542"/>
            <a:ext cx="426660" cy="426660"/>
            <a:chOff x="7467600" y="1442660"/>
            <a:chExt cx="214690" cy="214690"/>
          </a:xfrm>
        </p:grpSpPr>
        <p:sp>
          <p:nvSpPr>
            <p:cNvPr id="12" name="Oval 11"/>
            <p:cNvSpPr/>
            <p:nvPr/>
          </p:nvSpPr>
          <p:spPr>
            <a:xfrm>
              <a:off x="7467600" y="1442660"/>
              <a:ext cx="214690" cy="2146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98745" y="1489930"/>
              <a:ext cx="152400" cy="152400"/>
            </a:xfrm>
            <a:prstGeom prst="rect">
              <a:avLst/>
            </a:prstGeom>
          </p:spPr>
        </p:pic>
      </p:grpSp>
      <p:grpSp>
        <p:nvGrpSpPr>
          <p:cNvPr id="14" name="Group 13"/>
          <p:cNvGrpSpPr/>
          <p:nvPr userDrawn="1"/>
        </p:nvGrpSpPr>
        <p:grpSpPr>
          <a:xfrm>
            <a:off x="4419600" y="3897690"/>
            <a:ext cx="426660" cy="426660"/>
            <a:chOff x="7467600" y="1442660"/>
            <a:chExt cx="214690" cy="214690"/>
          </a:xfrm>
        </p:grpSpPr>
        <p:sp>
          <p:nvSpPr>
            <p:cNvPr id="15" name="Oval 14"/>
            <p:cNvSpPr/>
            <p:nvPr/>
          </p:nvSpPr>
          <p:spPr>
            <a:xfrm>
              <a:off x="7467600" y="1442660"/>
              <a:ext cx="214690" cy="2146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98745" y="1489930"/>
              <a:ext cx="152400" cy="152400"/>
            </a:xfrm>
            <a:prstGeom prst="rect">
              <a:avLst/>
            </a:prstGeom>
          </p:spPr>
        </p:pic>
      </p:grpSp>
    </p:spTree>
    <p:extLst>
      <p:ext uri="{BB962C8B-B14F-4D97-AF65-F5344CB8AC3E}">
        <p14:creationId xmlns:p14="http://schemas.microsoft.com/office/powerpoint/2010/main" val="238968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Default Content Layout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100"/>
                    </a14:imgEffect>
                  </a14:imgLayer>
                </a14:imgProps>
              </a:ext>
              <a:ext uri="{28A0092B-C50C-407E-A947-70E740481C1C}">
                <a14:useLocalDpi xmlns:a14="http://schemas.microsoft.com/office/drawing/2010/main"/>
              </a:ext>
            </a:extLst>
          </a:blip>
          <a:srcRect/>
          <a:stretch/>
        </p:blipFill>
        <p:spPr>
          <a:xfrm>
            <a:off x="0" y="-6114"/>
            <a:ext cx="3124200" cy="5149613"/>
          </a:xfrm>
          <a:prstGeom prst="rect">
            <a:avLst/>
          </a:prstGeom>
        </p:spPr>
      </p:pic>
      <p:pic>
        <p:nvPicPr>
          <p:cNvPr id="2" name="Picture 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124200" y="-2"/>
            <a:ext cx="6019800" cy="5143502"/>
          </a:xfrm>
          <a:prstGeom prst="rect">
            <a:avLst/>
          </a:prstGeom>
        </p:spPr>
      </p:pic>
      <p:sp>
        <p:nvSpPr>
          <p:cNvPr id="5" name="Rectangle 4"/>
          <p:cNvSpPr/>
          <p:nvPr userDrawn="1"/>
        </p:nvSpPr>
        <p:spPr>
          <a:xfrm>
            <a:off x="5867400" y="-3104"/>
            <a:ext cx="3276600" cy="5146603"/>
          </a:xfrm>
          <a:prstGeom prst="rect">
            <a:avLst/>
          </a:prstGeom>
          <a:solidFill>
            <a:srgbClr val="00B05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ChangeArrowheads="1"/>
          </p:cNvSpPr>
          <p:nvPr userDrawn="1"/>
        </p:nvSpPr>
        <p:spPr bwMode="auto">
          <a:xfrm rot="16200000">
            <a:off x="-1011201" y="1008099"/>
            <a:ext cx="5146604" cy="31241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7" name="Picture 6"/>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rot="610531">
            <a:off x="3340980" y="1884743"/>
            <a:ext cx="2773807" cy="1527306"/>
          </a:xfrm>
          <a:prstGeom prst="rect">
            <a:avLst/>
          </a:prstGeom>
          <a:ln>
            <a:solidFill>
              <a:schemeClr val="accent2"/>
            </a:solidFill>
          </a:ln>
          <a:scene3d>
            <a:camera prst="perspectiveHeroicExtremeRightFacing"/>
            <a:lightRig rig="threePt" dir="t"/>
          </a:scene3d>
        </p:spPr>
      </p:pic>
    </p:spTree>
    <p:extLst>
      <p:ext uri="{BB962C8B-B14F-4D97-AF65-F5344CB8AC3E}">
        <p14:creationId xmlns:p14="http://schemas.microsoft.com/office/powerpoint/2010/main" val="183250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Default Content Layout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04"/>
            <a:ext cx="9143999" cy="5146604"/>
          </a:xfrm>
          <a:prstGeom prst="rect">
            <a:avLst/>
          </a:prstGeom>
        </p:spPr>
      </p:pic>
      <p:sp>
        <p:nvSpPr>
          <p:cNvPr id="5" name="Rectangle 4"/>
          <p:cNvSpPr/>
          <p:nvPr userDrawn="1"/>
        </p:nvSpPr>
        <p:spPr>
          <a:xfrm>
            <a:off x="5867400" y="-3104"/>
            <a:ext cx="3276600" cy="5146603"/>
          </a:xfrm>
          <a:prstGeom prst="rect">
            <a:avLst/>
          </a:prstGeom>
          <a:solidFill>
            <a:srgbClr val="00B05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ChangeArrowheads="1"/>
          </p:cNvSpPr>
          <p:nvPr userDrawn="1"/>
        </p:nvSpPr>
        <p:spPr bwMode="auto">
          <a:xfrm rot="16200000">
            <a:off x="-1009649" y="1009651"/>
            <a:ext cx="5143500" cy="31241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92131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43400" y="0"/>
            <a:ext cx="4800600" cy="5143500"/>
          </a:xfrm>
          <a:prstGeom prst="rect">
            <a:avLst/>
          </a:prstGeom>
        </p:spPr>
      </p:pic>
      <p:pic>
        <p:nvPicPr>
          <p:cNvPr id="10" name="Picture 9"/>
          <p:cNvPicPr>
            <a:picLocks noChangeAspect="1"/>
          </p:cNvPicPr>
          <p:nvPr userDrawn="1"/>
        </p:nvPicPr>
        <p:blipFill rotWithShape="1">
          <a:blip r:embed="rId3" cstate="print">
            <a:extLst>
              <a:ext uri="{BEBA8EAE-BF5A-486C-A8C5-ECC9F3942E4B}">
                <a14:imgProps xmlns:a14="http://schemas.microsoft.com/office/drawing/2010/main">
                  <a14:imgLayer r:embed="rId4">
                    <a14:imgEffect>
                      <a14:artisticBlur radius="99"/>
                    </a14:imgEffect>
                  </a14:imgLayer>
                </a14:imgProps>
              </a:ext>
              <a:ext uri="{28A0092B-C50C-407E-A947-70E740481C1C}">
                <a14:useLocalDpi xmlns:a14="http://schemas.microsoft.com/office/drawing/2010/main"/>
              </a:ext>
            </a:extLst>
          </a:blip>
          <a:srcRect/>
          <a:stretch/>
        </p:blipFill>
        <p:spPr>
          <a:xfrm flipH="1">
            <a:off x="1" y="0"/>
            <a:ext cx="4343394" cy="5143500"/>
          </a:xfrm>
          <a:prstGeom prst="rect">
            <a:avLst/>
          </a:prstGeom>
        </p:spPr>
      </p:pic>
      <p:sp>
        <p:nvSpPr>
          <p:cNvPr id="11" name="Rectangle 10"/>
          <p:cNvSpPr>
            <a:spLocks noChangeArrowheads="1"/>
          </p:cNvSpPr>
          <p:nvPr userDrawn="1"/>
        </p:nvSpPr>
        <p:spPr bwMode="auto">
          <a:xfrm rot="16200000">
            <a:off x="276225" y="1076323"/>
            <a:ext cx="3790944"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5" name="Picture 4"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8" name="Picture 7"/>
          <p:cNvPicPr>
            <a:picLocks noChangeAspect="1"/>
          </p:cNvPicPr>
          <p:nvPr userDrawn="1"/>
        </p:nvPicPr>
        <p:blipFill rotWithShape="1">
          <a:blip r:embed="rId6" cstate="print">
            <a:alphaModFix amt="70000"/>
            <a:extLst>
              <a:ext uri="{28A0092B-C50C-407E-A947-70E740481C1C}">
                <a14:useLocalDpi xmlns:a14="http://schemas.microsoft.com/office/drawing/2010/main"/>
              </a:ext>
            </a:extLst>
          </a:blip>
          <a:srcRect/>
          <a:stretch/>
        </p:blipFill>
        <p:spPr>
          <a:xfrm>
            <a:off x="7518400" y="-95250"/>
            <a:ext cx="1625600" cy="5600700"/>
          </a:xfrm>
          <a:prstGeom prst="rect">
            <a:avLst/>
          </a:prstGeom>
        </p:spPr>
      </p:pic>
    </p:spTree>
    <p:extLst>
      <p:ext uri="{BB962C8B-B14F-4D97-AF65-F5344CB8AC3E}">
        <p14:creationId xmlns:p14="http://schemas.microsoft.com/office/powerpoint/2010/main" val="261433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fault Content Layout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a:stretch/>
        </p:blipFill>
        <p:spPr>
          <a:xfrm>
            <a:off x="-2" y="-2"/>
            <a:ext cx="3352801" cy="5143501"/>
          </a:xfrm>
          <a:prstGeom prst="rect">
            <a:avLst/>
          </a:prstGeom>
        </p:spPr>
      </p:pic>
      <p:pic>
        <p:nvPicPr>
          <p:cNvPr id="2" name="Picture 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352798" y="0"/>
            <a:ext cx="5791201" cy="5143499"/>
          </a:xfrm>
          <a:prstGeom prst="rect">
            <a:avLst/>
          </a:prstGeom>
        </p:spPr>
      </p:pic>
      <p:sp>
        <p:nvSpPr>
          <p:cNvPr id="6" name="Rectangle 5"/>
          <p:cNvSpPr>
            <a:spLocks noChangeArrowheads="1"/>
          </p:cNvSpPr>
          <p:nvPr userDrawn="1"/>
        </p:nvSpPr>
        <p:spPr bwMode="auto">
          <a:xfrm rot="16200000">
            <a:off x="-895349" y="895351"/>
            <a:ext cx="5143498" cy="3352796"/>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7" name="Picture 6"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739129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8" name="Picture 7" descr="shutterstock_189922937.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52799" y="0"/>
            <a:ext cx="5791202" cy="5143500"/>
          </a:xfrm>
          <a:prstGeom prst="rect">
            <a:avLst/>
          </a:prstGeom>
        </p:spPr>
      </p:pic>
      <p:pic>
        <p:nvPicPr>
          <p:cNvPr id="14" name="Picture 13" descr="shutterstock_189922937.jpg"/>
          <p:cNvPicPr>
            <a:picLocks noChangeAspect="1"/>
          </p:cNvPicPr>
          <p:nvPr userDrawn="1"/>
        </p:nvPicPr>
        <p:blipFill rotWithShape="1">
          <a:blip r:embed="rId3" cstate="email">
            <a:extLst>
              <a:ext uri="{28A0092B-C50C-407E-A947-70E740481C1C}">
                <a14:useLocalDpi xmlns:a14="http://schemas.microsoft.com/office/drawing/2010/main"/>
              </a:ext>
            </a:extLst>
          </a:blip>
          <a:srcRect l="-3"/>
          <a:stretch/>
        </p:blipFill>
        <p:spPr>
          <a:xfrm>
            <a:off x="0" y="-2"/>
            <a:ext cx="4343396" cy="5143500"/>
          </a:xfrm>
          <a:prstGeom prst="rect">
            <a:avLst/>
          </a:prstGeom>
        </p:spPr>
      </p:pic>
      <p:sp>
        <p:nvSpPr>
          <p:cNvPr id="7" name="Rectangle 6"/>
          <p:cNvSpPr>
            <a:spLocks noChangeArrowheads="1"/>
          </p:cNvSpPr>
          <p:nvPr userDrawn="1"/>
        </p:nvSpPr>
        <p:spPr bwMode="auto">
          <a:xfrm rot="16200000">
            <a:off x="-400050" y="400048"/>
            <a:ext cx="5143493"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
        <p:nvSpPr>
          <p:cNvPr id="6" name="Rectangle 5"/>
          <p:cNvSpPr>
            <a:spLocks noChangeArrowheads="1"/>
          </p:cNvSpPr>
          <p:nvPr userDrawn="1"/>
        </p:nvSpPr>
        <p:spPr bwMode="auto">
          <a:xfrm rot="16200000">
            <a:off x="6436589" y="2436089"/>
            <a:ext cx="5143500" cy="271322"/>
          </a:xfrm>
          <a:prstGeom prst="rect">
            <a:avLst/>
          </a:prstGeom>
          <a:solidFill>
            <a:schemeClr val="tx1">
              <a:lumMod val="50000"/>
              <a:alpha val="56000"/>
            </a:schemeClr>
          </a:solidFill>
          <a:ln>
            <a:noFill/>
          </a:ln>
          <a:extLst/>
        </p:spPr>
        <p:txBody>
          <a:bodyPr/>
          <a:lstStyle/>
          <a:p>
            <a:pPr algn="ctr"/>
            <a:r>
              <a:rPr lang="en-US" dirty="0">
                <a:latin typeface="Arial"/>
                <a:ea typeface="Arial"/>
                <a:cs typeface="Arial"/>
              </a:rPr>
              <a:t>    </a:t>
            </a:r>
          </a:p>
        </p:txBody>
      </p:sp>
    </p:spTree>
    <p:extLst>
      <p:ext uri="{BB962C8B-B14F-4D97-AF65-F5344CB8AC3E}">
        <p14:creationId xmlns:p14="http://schemas.microsoft.com/office/powerpoint/2010/main" val="1872720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52799" y="-1"/>
            <a:ext cx="5791201" cy="5143501"/>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43396" cy="5143501"/>
          </a:xfrm>
          <a:prstGeom prst="rect">
            <a:avLst/>
          </a:prstGeom>
        </p:spPr>
      </p:pic>
      <p:sp>
        <p:nvSpPr>
          <p:cNvPr id="9" name="Rectangle 8"/>
          <p:cNvSpPr>
            <a:spLocks noChangeArrowheads="1"/>
          </p:cNvSpPr>
          <p:nvPr userDrawn="1"/>
        </p:nvSpPr>
        <p:spPr bwMode="auto">
          <a:xfrm rot="16200000">
            <a:off x="6436589" y="2436089"/>
            <a:ext cx="5143500" cy="271322"/>
          </a:xfrm>
          <a:prstGeom prst="rect">
            <a:avLst/>
          </a:prstGeom>
          <a:solidFill>
            <a:schemeClr val="tx1">
              <a:lumMod val="50000"/>
              <a:alpha val="56000"/>
            </a:schemeClr>
          </a:solidFill>
          <a:ln>
            <a:noFill/>
          </a:ln>
          <a:extLst/>
        </p:spPr>
        <p:txBody>
          <a:bodyPr/>
          <a:lstStyle/>
          <a:p>
            <a:pPr algn="ctr"/>
            <a:r>
              <a:rPr lang="en-US" dirty="0">
                <a:latin typeface="Arial"/>
                <a:ea typeface="Arial"/>
                <a:cs typeface="Arial"/>
              </a:rPr>
              <a:t>    </a:t>
            </a:r>
          </a:p>
        </p:txBody>
      </p:sp>
      <p:sp>
        <p:nvSpPr>
          <p:cNvPr id="11" name="Rectangle 10"/>
          <p:cNvSpPr>
            <a:spLocks noChangeArrowheads="1"/>
          </p:cNvSpPr>
          <p:nvPr userDrawn="1"/>
        </p:nvSpPr>
        <p:spPr bwMode="auto">
          <a:xfrm rot="16200000">
            <a:off x="-400049" y="400046"/>
            <a:ext cx="5143491"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4011405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Layout 1.1">
    <p:spTree>
      <p:nvGrpSpPr>
        <p:cNvPr id="1" name=""/>
        <p:cNvGrpSpPr/>
        <p:nvPr/>
      </p:nvGrpSpPr>
      <p:grpSpPr>
        <a:xfrm>
          <a:off x="0" y="0"/>
          <a:ext cx="0" cy="0"/>
          <a:chOff x="0" y="0"/>
          <a:chExt cx="0" cy="0"/>
        </a:xfrm>
      </p:grpSpPr>
      <p:pic>
        <p:nvPicPr>
          <p:cNvPr id="3" name="Picture 2" descr="shutterstock_285600797.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52798" y="0"/>
            <a:ext cx="5791201" cy="5143500"/>
          </a:xfrm>
          <a:prstGeom prst="rect">
            <a:avLst/>
          </a:prstGeom>
        </p:spPr>
      </p:pic>
      <p:pic>
        <p:nvPicPr>
          <p:cNvPr id="8" name="Picture 7" descr="shutterstock_285600797.jpg"/>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100"/>
                    </a14:imgEffect>
                  </a14:imgLayer>
                </a14:imgProps>
              </a:ext>
              <a:ext uri="{28A0092B-C50C-407E-A947-70E740481C1C}">
                <a14:useLocalDpi xmlns:a14="http://schemas.microsoft.com/office/drawing/2010/main"/>
              </a:ext>
            </a:extLst>
          </a:blip>
          <a:srcRect/>
          <a:stretch/>
        </p:blipFill>
        <p:spPr>
          <a:xfrm>
            <a:off x="0" y="-2"/>
            <a:ext cx="4343396" cy="5143500"/>
          </a:xfrm>
          <a:prstGeom prst="rect">
            <a:avLst/>
          </a:prstGeom>
        </p:spPr>
      </p:pic>
      <p:sp>
        <p:nvSpPr>
          <p:cNvPr id="9" name="Rectangle 8"/>
          <p:cNvSpPr>
            <a:spLocks noChangeArrowheads="1"/>
          </p:cNvSpPr>
          <p:nvPr userDrawn="1"/>
        </p:nvSpPr>
        <p:spPr bwMode="auto">
          <a:xfrm rot="16200000">
            <a:off x="6436589" y="2436089"/>
            <a:ext cx="5143500" cy="271322"/>
          </a:xfrm>
          <a:prstGeom prst="rect">
            <a:avLst/>
          </a:prstGeom>
          <a:solidFill>
            <a:schemeClr val="tx1">
              <a:lumMod val="50000"/>
              <a:alpha val="56000"/>
            </a:schemeClr>
          </a:solidFill>
          <a:ln>
            <a:noFill/>
          </a:ln>
          <a:extLst/>
        </p:spPr>
        <p:txBody>
          <a:bodyPr/>
          <a:lstStyle/>
          <a:p>
            <a:pPr algn="ctr"/>
            <a:r>
              <a:rPr lang="en-US" dirty="0">
                <a:latin typeface="Arial"/>
                <a:ea typeface="Arial"/>
                <a:cs typeface="Arial"/>
              </a:rPr>
              <a:t>    </a:t>
            </a:r>
          </a:p>
        </p:txBody>
      </p:sp>
      <p:sp>
        <p:nvSpPr>
          <p:cNvPr id="10" name="Rectangle 9"/>
          <p:cNvSpPr>
            <a:spLocks noChangeArrowheads="1"/>
          </p:cNvSpPr>
          <p:nvPr userDrawn="1"/>
        </p:nvSpPr>
        <p:spPr bwMode="auto">
          <a:xfrm rot="16200000">
            <a:off x="-400049" y="400045"/>
            <a:ext cx="5143492"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7" name="Picture 6"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895272099"/>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Layout 1.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96"/>
                    </a14:imgEffect>
                  </a14:imgLayer>
                </a14:imgProps>
              </a:ext>
              <a:ext uri="{28A0092B-C50C-407E-A947-70E740481C1C}">
                <a14:useLocalDpi xmlns:a14="http://schemas.microsoft.com/office/drawing/2010/main"/>
              </a:ext>
            </a:extLst>
          </a:blip>
          <a:srcRect/>
          <a:stretch/>
        </p:blipFill>
        <p:spPr>
          <a:xfrm>
            <a:off x="-3" y="-21"/>
            <a:ext cx="4343399" cy="5143511"/>
          </a:xfrm>
          <a:prstGeom prst="rect">
            <a:avLst/>
          </a:prstGeom>
        </p:spPr>
      </p:pic>
      <p:pic>
        <p:nvPicPr>
          <p:cNvPr id="2" name="Picture 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343396" y="-12"/>
            <a:ext cx="4800604" cy="5143511"/>
          </a:xfrm>
          <a:prstGeom prst="rect">
            <a:avLst/>
          </a:prstGeom>
        </p:spPr>
      </p:pic>
      <p:sp>
        <p:nvSpPr>
          <p:cNvPr id="9" name="Rectangle 8"/>
          <p:cNvSpPr>
            <a:spLocks noChangeArrowheads="1"/>
          </p:cNvSpPr>
          <p:nvPr userDrawn="1"/>
        </p:nvSpPr>
        <p:spPr bwMode="auto">
          <a:xfrm rot="16200000">
            <a:off x="6436589" y="2436089"/>
            <a:ext cx="5143500" cy="271322"/>
          </a:xfrm>
          <a:prstGeom prst="rect">
            <a:avLst/>
          </a:prstGeom>
          <a:solidFill>
            <a:schemeClr val="tx1">
              <a:lumMod val="50000"/>
              <a:alpha val="56000"/>
            </a:schemeClr>
          </a:solidFill>
          <a:ln>
            <a:noFill/>
          </a:ln>
          <a:extLst/>
        </p:spPr>
        <p:txBody>
          <a:bodyPr/>
          <a:lstStyle/>
          <a:p>
            <a:pPr algn="ctr"/>
            <a:r>
              <a:rPr lang="en-US" dirty="0">
                <a:latin typeface="Arial"/>
                <a:ea typeface="Arial"/>
                <a:cs typeface="Arial"/>
              </a:rPr>
              <a:t>    </a:t>
            </a:r>
          </a:p>
        </p:txBody>
      </p:sp>
      <p:sp>
        <p:nvSpPr>
          <p:cNvPr id="10" name="Rectangle 9"/>
          <p:cNvSpPr>
            <a:spLocks noChangeArrowheads="1"/>
          </p:cNvSpPr>
          <p:nvPr userDrawn="1"/>
        </p:nvSpPr>
        <p:spPr bwMode="auto">
          <a:xfrm rot="16200000">
            <a:off x="-400059" y="400036"/>
            <a:ext cx="5143511"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7" name="Picture 6"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47907883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2" name="Picture 1" descr="shutterstock_289188266 (1).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500"/>
          </a:xfrm>
          <a:prstGeom prst="rect">
            <a:avLst/>
          </a:prstGeom>
        </p:spPr>
      </p:pic>
      <p:sp>
        <p:nvSpPr>
          <p:cNvPr id="3" name="Rectangle 8"/>
          <p:cNvSpPr>
            <a:spLocks noChangeArrowheads="1"/>
          </p:cNvSpPr>
          <p:nvPr userDrawn="1"/>
        </p:nvSpPr>
        <p:spPr bwMode="auto">
          <a:xfrm rot="16200000">
            <a:off x="2000252" y="-2000250"/>
            <a:ext cx="5143498" cy="91439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6" name="Picture 5"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2000" y="4476750"/>
            <a:ext cx="555896" cy="494130"/>
          </a:xfrm>
          <a:prstGeom prst="rect">
            <a:avLst/>
          </a:prstGeom>
        </p:spPr>
      </p:pic>
    </p:spTree>
    <p:extLst>
      <p:ext uri="{BB962C8B-B14F-4D97-AF65-F5344CB8AC3E}">
        <p14:creationId xmlns:p14="http://schemas.microsoft.com/office/powerpoint/2010/main" val="673737240"/>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500"/>
          </a:xfrm>
          <a:prstGeom prst="rect">
            <a:avLst/>
          </a:prstGeom>
        </p:spPr>
      </p:pic>
    </p:spTree>
    <p:extLst>
      <p:ext uri="{BB962C8B-B14F-4D97-AF65-F5344CB8AC3E}">
        <p14:creationId xmlns:p14="http://schemas.microsoft.com/office/powerpoint/2010/main" val="72860157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rgbClr val="071950"/>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t="4205"/>
          <a:stretch/>
        </p:blipFill>
        <p:spPr>
          <a:xfrm>
            <a:off x="3744433" y="-2"/>
            <a:ext cx="5399565" cy="5143501"/>
          </a:xfrm>
          <a:prstGeom prst="rect">
            <a:avLst/>
          </a:prstGeom>
        </p:spPr>
      </p:pic>
      <p:pic>
        <p:nvPicPr>
          <p:cNvPr id="24" name="Picture 23" descr="TWCo IBM logo_MAIN 4C VEC (2).eps"/>
          <p:cNvPicPr>
            <a:picLocks noChangeAspect="1"/>
          </p:cNvPicPr>
          <p:nvPr userDrawn="1"/>
        </p:nvPicPr>
        <p:blipFill>
          <a:blip r:embed="rId3" cstate="email">
            <a:lum bright="100000"/>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7" name="Picture 6"/>
          <p:cNvPicPr>
            <a:picLocks noChangeAspect="1"/>
          </p:cNvPicPr>
          <p:nvPr userDrawn="1"/>
        </p:nvPicPr>
        <p:blipFill rotWithShape="1">
          <a:blip r:embed="rId4" cstate="email">
            <a:extLst>
              <a:ext uri="{BEBA8EAE-BF5A-486C-A8C5-ECC9F3942E4B}">
                <a14:imgProps xmlns:a14="http://schemas.microsoft.com/office/drawing/2010/main">
                  <a14:imgLayer r:embed="rId5">
                    <a14:imgEffect>
                      <a14:artisticBlur radius="57"/>
                    </a14:imgEffect>
                    <a14:imgEffect>
                      <a14:saturation sat="0"/>
                    </a14:imgEffect>
                  </a14:imgLayer>
                </a14:imgProps>
              </a:ext>
              <a:ext uri="{28A0092B-C50C-407E-A947-70E740481C1C}">
                <a14:useLocalDpi xmlns:a14="http://schemas.microsoft.com/office/drawing/2010/main"/>
              </a:ext>
            </a:extLst>
          </a:blip>
          <a:srcRect/>
          <a:stretch/>
        </p:blipFill>
        <p:spPr>
          <a:xfrm>
            <a:off x="-10635" y="3986"/>
            <a:ext cx="3744434" cy="5139513"/>
          </a:xfrm>
          <a:prstGeom prst="rect">
            <a:avLst/>
          </a:prstGeom>
        </p:spPr>
      </p:pic>
      <p:sp>
        <p:nvSpPr>
          <p:cNvPr id="8" name="Rectangle 7"/>
          <p:cNvSpPr>
            <a:spLocks noChangeArrowheads="1"/>
          </p:cNvSpPr>
          <p:nvPr userDrawn="1"/>
        </p:nvSpPr>
        <p:spPr bwMode="auto">
          <a:xfrm rot="16200000">
            <a:off x="-710168" y="699533"/>
            <a:ext cx="5143501" cy="3744432"/>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9" name="Picture 8"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1765" y="4480737"/>
            <a:ext cx="555896" cy="494130"/>
          </a:xfrm>
          <a:prstGeom prst="rect">
            <a:avLst/>
          </a:prstGeom>
        </p:spPr>
      </p:pic>
      <p:grpSp>
        <p:nvGrpSpPr>
          <p:cNvPr id="18" name="Group 17"/>
          <p:cNvGrpSpPr/>
          <p:nvPr userDrawn="1"/>
        </p:nvGrpSpPr>
        <p:grpSpPr>
          <a:xfrm>
            <a:off x="7162800" y="1484542"/>
            <a:ext cx="426660" cy="426660"/>
            <a:chOff x="7467600" y="1442660"/>
            <a:chExt cx="214690" cy="214690"/>
          </a:xfrm>
        </p:grpSpPr>
        <p:sp>
          <p:nvSpPr>
            <p:cNvPr id="19" name="Oval 18"/>
            <p:cNvSpPr/>
            <p:nvPr/>
          </p:nvSpPr>
          <p:spPr>
            <a:xfrm>
              <a:off x="7467600" y="1442660"/>
              <a:ext cx="214690" cy="2146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98745" y="1489930"/>
              <a:ext cx="152400" cy="152400"/>
            </a:xfrm>
            <a:prstGeom prst="rect">
              <a:avLst/>
            </a:prstGeom>
          </p:spPr>
        </p:pic>
      </p:grpSp>
      <p:grpSp>
        <p:nvGrpSpPr>
          <p:cNvPr id="21" name="Group 20"/>
          <p:cNvGrpSpPr/>
          <p:nvPr userDrawn="1"/>
        </p:nvGrpSpPr>
        <p:grpSpPr>
          <a:xfrm>
            <a:off x="4419600" y="3897690"/>
            <a:ext cx="426660" cy="426660"/>
            <a:chOff x="7467600" y="1442660"/>
            <a:chExt cx="214690" cy="214690"/>
          </a:xfrm>
        </p:grpSpPr>
        <p:sp>
          <p:nvSpPr>
            <p:cNvPr id="22" name="Oval 21"/>
            <p:cNvSpPr/>
            <p:nvPr/>
          </p:nvSpPr>
          <p:spPr>
            <a:xfrm>
              <a:off x="7467600" y="1442660"/>
              <a:ext cx="214690" cy="2146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98745" y="1489930"/>
              <a:ext cx="152400" cy="152400"/>
            </a:xfrm>
            <a:prstGeom prst="rect">
              <a:avLst/>
            </a:prstGeom>
          </p:spPr>
        </p:pic>
      </p:grpSp>
    </p:spTree>
    <p:extLst>
      <p:ext uri="{BB962C8B-B14F-4D97-AF65-F5344CB8AC3E}">
        <p14:creationId xmlns:p14="http://schemas.microsoft.com/office/powerpoint/2010/main" val="1387262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365498" cy="5143500"/>
          </a:xfrm>
          <a:prstGeom prst="rect">
            <a:avLst/>
          </a:prstGeom>
        </p:spPr>
      </p:pic>
      <p:pic>
        <p:nvPicPr>
          <p:cNvPr id="7" name="Picture 6"/>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65"/>
                    </a14:imgEffect>
                  </a14:imgLayer>
                </a14:imgProps>
              </a:ext>
              <a:ext uri="{28A0092B-C50C-407E-A947-70E740481C1C}">
                <a14:useLocalDpi xmlns:a14="http://schemas.microsoft.com/office/drawing/2010/main"/>
              </a:ext>
            </a:extLst>
          </a:blip>
          <a:srcRect/>
          <a:stretch/>
        </p:blipFill>
        <p:spPr>
          <a:xfrm>
            <a:off x="3365498" y="0"/>
            <a:ext cx="5778501" cy="5143500"/>
          </a:xfrm>
          <a:prstGeom prst="rect">
            <a:avLst/>
          </a:prstGeom>
        </p:spPr>
      </p:pic>
      <p:sp>
        <p:nvSpPr>
          <p:cNvPr id="8" name="Oval 7"/>
          <p:cNvSpPr/>
          <p:nvPr userDrawn="1"/>
        </p:nvSpPr>
        <p:spPr>
          <a:xfrm>
            <a:off x="2937876" y="-19050"/>
            <a:ext cx="2649278" cy="2649278"/>
          </a:xfrm>
          <a:prstGeom prst="ellipse">
            <a:avLst/>
          </a:prstGeom>
          <a:solidFill>
            <a:schemeClr val="tx1">
              <a:lumMod val="20000"/>
              <a:lumOff val="80000"/>
              <a:alpha val="65000"/>
            </a:schemeClr>
          </a:solidFill>
          <a:ln>
            <a:noFill/>
          </a:ln>
          <a:effectLst>
            <a:glow rad="228600">
              <a:schemeClr val="accent6">
                <a:satMod val="175000"/>
                <a:alpha val="4000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85000"/>
                  <a:lumOff val="15000"/>
                </a:schemeClr>
              </a:solidFill>
            </a:endParaRPr>
          </a:p>
        </p:txBody>
      </p:sp>
      <p:sp>
        <p:nvSpPr>
          <p:cNvPr id="10" name="Oval 9"/>
          <p:cNvSpPr/>
          <p:nvPr userDrawn="1"/>
        </p:nvSpPr>
        <p:spPr>
          <a:xfrm>
            <a:off x="3118341" y="420284"/>
            <a:ext cx="2116124" cy="2116124"/>
          </a:xfrm>
          <a:prstGeom prst="ellipse">
            <a:avLst/>
          </a:prstGeom>
          <a:blipFill dpi="0" rotWithShape="1">
            <a:blip r:embed="rId5" cstate="email">
              <a:extLst>
                <a:ext uri="{28A0092B-C50C-407E-A947-70E740481C1C}">
                  <a14:useLocalDpi xmlns:a14="http://schemas.microsoft.com/office/drawing/2010/main"/>
                </a:ext>
              </a:extLst>
            </a:blip>
            <a:srcRect/>
            <a:stretch>
              <a:fillRect/>
            </a:stretch>
          </a:blipFill>
          <a:ln>
            <a:noFill/>
          </a:ln>
          <a:effectLst>
            <a:outerShdw blurRad="3683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rot="700264">
            <a:off x="3521052" y="278026"/>
            <a:ext cx="1696848" cy="918411"/>
          </a:xfrm>
          <a:prstGeom prst="rect">
            <a:avLst/>
          </a:prstGeom>
          <a:noFill/>
        </p:spPr>
        <p:txBody>
          <a:bodyPr wrap="none" rtlCol="0">
            <a:prstTxWarp prst="textArchUp">
              <a:avLst>
                <a:gd name="adj" fmla="val 12289602"/>
              </a:avLst>
            </a:prstTxWarp>
            <a:spAutoFit/>
          </a:bodyPr>
          <a:lstStyle/>
          <a:p>
            <a:r>
              <a:rPr lang="en-US" sz="1800" b="1" dirty="0" smtClean="0">
                <a:solidFill>
                  <a:schemeClr val="accent2">
                    <a:lumMod val="85000"/>
                    <a:lumOff val="15000"/>
                  </a:schemeClr>
                </a:solidFill>
                <a:latin typeface="Arial" charset="0"/>
                <a:ea typeface="Arial" charset="0"/>
                <a:cs typeface="Arial" charset="0"/>
              </a:rPr>
              <a:t>Boston, USA</a:t>
            </a:r>
            <a:endParaRPr lang="en-US" sz="1800" b="1" dirty="0">
              <a:solidFill>
                <a:schemeClr val="accent2">
                  <a:lumMod val="85000"/>
                  <a:lumOff val="15000"/>
                </a:schemeClr>
              </a:solidFill>
              <a:latin typeface="Arial" charset="0"/>
              <a:ea typeface="Arial" charset="0"/>
              <a:cs typeface="Arial" charset="0"/>
            </a:endParaRPr>
          </a:p>
        </p:txBody>
      </p:sp>
      <p:sp>
        <p:nvSpPr>
          <p:cNvPr id="13" name="Oval 12"/>
          <p:cNvSpPr/>
          <p:nvPr userDrawn="1"/>
        </p:nvSpPr>
        <p:spPr>
          <a:xfrm>
            <a:off x="5704732" y="227710"/>
            <a:ext cx="2649278" cy="2649278"/>
          </a:xfrm>
          <a:prstGeom prst="ellipse">
            <a:avLst/>
          </a:prstGeom>
          <a:solidFill>
            <a:schemeClr val="tx1">
              <a:lumMod val="20000"/>
              <a:lumOff val="80000"/>
              <a:alpha val="65000"/>
            </a:schemeClr>
          </a:solidFill>
          <a:ln>
            <a:noFill/>
          </a:ln>
          <a:effectLst>
            <a:glow rad="228600">
              <a:schemeClr val="accent6">
                <a:satMod val="175000"/>
                <a:alpha val="4000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5955736" y="823154"/>
            <a:ext cx="2116124" cy="2116124"/>
          </a:xfrm>
          <a:prstGeom prst="ellipse">
            <a:avLst/>
          </a:prstGeom>
          <a:blipFill>
            <a:blip r:embed="rId6" cstate="email">
              <a:extLst>
                <a:ext uri="{28A0092B-C50C-407E-A947-70E740481C1C}">
                  <a14:useLocalDpi xmlns:a14="http://schemas.microsoft.com/office/drawing/2010/main"/>
                </a:ext>
              </a:extLst>
            </a:blip>
            <a:stretch>
              <a:fillRect/>
            </a:stretch>
          </a:blipFill>
          <a:ln>
            <a:noFill/>
          </a:ln>
          <a:effectLst>
            <a:outerShdw blurRad="3683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a:xfrm>
            <a:off x="6154703" y="651300"/>
            <a:ext cx="1718189" cy="861718"/>
          </a:xfrm>
          <a:prstGeom prst="rect">
            <a:avLst/>
          </a:prstGeom>
          <a:noFill/>
        </p:spPr>
        <p:txBody>
          <a:bodyPr wrap="none" rtlCol="0">
            <a:prstTxWarp prst="textArchUp">
              <a:avLst>
                <a:gd name="adj" fmla="val 12122341"/>
              </a:avLst>
            </a:prstTxWarp>
            <a:spAutoFit/>
          </a:bodyPr>
          <a:lstStyle/>
          <a:p>
            <a:r>
              <a:rPr lang="en-US" sz="1800" b="1" dirty="0" smtClean="0">
                <a:solidFill>
                  <a:schemeClr val="accent2">
                    <a:lumMod val="85000"/>
                    <a:lumOff val="15000"/>
                  </a:schemeClr>
                </a:solidFill>
                <a:latin typeface="Arial" charset="0"/>
                <a:ea typeface="Arial" charset="0"/>
                <a:cs typeface="Arial" charset="0"/>
              </a:rPr>
              <a:t>Paris, France</a:t>
            </a:r>
            <a:endParaRPr lang="en-US" sz="1800" b="1" dirty="0">
              <a:solidFill>
                <a:schemeClr val="accent2">
                  <a:lumMod val="85000"/>
                  <a:lumOff val="15000"/>
                </a:schemeClr>
              </a:solidFill>
              <a:latin typeface="Arial" charset="0"/>
              <a:ea typeface="Arial" charset="0"/>
              <a:cs typeface="Arial" charset="0"/>
            </a:endParaRPr>
          </a:p>
        </p:txBody>
      </p:sp>
      <p:sp>
        <p:nvSpPr>
          <p:cNvPr id="16" name="Oval 15"/>
          <p:cNvSpPr/>
          <p:nvPr userDrawn="1"/>
        </p:nvSpPr>
        <p:spPr>
          <a:xfrm>
            <a:off x="6471840" y="2038350"/>
            <a:ext cx="2649278" cy="2649278"/>
          </a:xfrm>
          <a:prstGeom prst="ellipse">
            <a:avLst/>
          </a:prstGeom>
          <a:solidFill>
            <a:schemeClr val="tx1">
              <a:lumMod val="20000"/>
              <a:lumOff val="80000"/>
              <a:alpha val="65000"/>
            </a:schemeClr>
          </a:solidFill>
          <a:ln>
            <a:noFill/>
          </a:ln>
          <a:effectLst>
            <a:glow rad="228600">
              <a:schemeClr val="accent6">
                <a:satMod val="175000"/>
                <a:alpha val="4000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6793382" y="2482038"/>
            <a:ext cx="2116124" cy="2116124"/>
          </a:xfrm>
          <a:prstGeom prst="ellipse">
            <a:avLst/>
          </a:prstGeom>
          <a:blipFill dpi="0" rotWithShape="1">
            <a:blip r:embed="rId7"/>
            <a:srcRect/>
            <a:stretch>
              <a:fillRect/>
            </a:stretch>
          </a:blipFill>
          <a:ln>
            <a:noFill/>
          </a:ln>
          <a:effectLst>
            <a:outerShdw blurRad="3683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6822982" y="2342028"/>
            <a:ext cx="1975049" cy="980860"/>
          </a:xfrm>
          <a:prstGeom prst="rect">
            <a:avLst/>
          </a:prstGeom>
          <a:noFill/>
        </p:spPr>
        <p:txBody>
          <a:bodyPr wrap="none" rtlCol="0">
            <a:prstTxWarp prst="textArchUp">
              <a:avLst>
                <a:gd name="adj" fmla="val 11489011"/>
              </a:avLst>
            </a:prstTxWarp>
            <a:spAutoFit/>
          </a:bodyPr>
          <a:lstStyle/>
          <a:p>
            <a:r>
              <a:rPr lang="en-US" sz="1800" b="1" dirty="0" smtClean="0">
                <a:solidFill>
                  <a:schemeClr val="accent2">
                    <a:lumMod val="85000"/>
                    <a:lumOff val="15000"/>
                  </a:schemeClr>
                </a:solidFill>
                <a:latin typeface="Arial" charset="0"/>
                <a:ea typeface="Arial" charset="0"/>
                <a:cs typeface="Arial" charset="0"/>
              </a:rPr>
              <a:t>Sydney, Australia</a:t>
            </a:r>
            <a:endParaRPr lang="en-US" sz="1800" b="1" dirty="0">
              <a:solidFill>
                <a:schemeClr val="accent2">
                  <a:lumMod val="85000"/>
                  <a:lumOff val="15000"/>
                </a:schemeClr>
              </a:solidFill>
              <a:latin typeface="Arial" charset="0"/>
              <a:ea typeface="Arial" charset="0"/>
              <a:cs typeface="Arial" charset="0"/>
            </a:endParaRPr>
          </a:p>
        </p:txBody>
      </p:sp>
      <p:sp>
        <p:nvSpPr>
          <p:cNvPr id="19" name="Oval 18"/>
          <p:cNvSpPr/>
          <p:nvPr userDrawn="1"/>
        </p:nvSpPr>
        <p:spPr>
          <a:xfrm>
            <a:off x="3657600" y="2079675"/>
            <a:ext cx="2649278" cy="2649278"/>
          </a:xfrm>
          <a:prstGeom prst="ellipse">
            <a:avLst/>
          </a:prstGeom>
          <a:solidFill>
            <a:schemeClr val="tx1">
              <a:lumMod val="20000"/>
              <a:lumOff val="80000"/>
              <a:alpha val="65000"/>
            </a:schemeClr>
          </a:solidFill>
          <a:ln>
            <a:noFill/>
          </a:ln>
          <a:effectLst>
            <a:glow rad="228600">
              <a:schemeClr val="accent6">
                <a:satMod val="175000"/>
                <a:alpha val="4000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85000"/>
                  <a:lumOff val="15000"/>
                </a:schemeClr>
              </a:solidFill>
            </a:endParaRPr>
          </a:p>
        </p:txBody>
      </p:sp>
      <p:sp>
        <p:nvSpPr>
          <p:cNvPr id="20" name="Oval 19"/>
          <p:cNvSpPr/>
          <p:nvPr userDrawn="1"/>
        </p:nvSpPr>
        <p:spPr>
          <a:xfrm>
            <a:off x="3942873" y="2508230"/>
            <a:ext cx="2116124" cy="2116124"/>
          </a:xfrm>
          <a:prstGeom prst="ellipse">
            <a:avLst/>
          </a:prstGeom>
          <a:blipFill dpi="0" rotWithShape="1">
            <a:blip r:embed="rId8"/>
            <a:srcRect/>
            <a:stretch>
              <a:fillRect/>
            </a:stretch>
          </a:blipFill>
          <a:ln>
            <a:noFill/>
          </a:ln>
          <a:effectLst>
            <a:outerShdw blurRad="3683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3822700" y="2403631"/>
            <a:ext cx="2391088" cy="2041480"/>
          </a:xfrm>
          <a:prstGeom prst="rect">
            <a:avLst/>
          </a:prstGeom>
          <a:noFill/>
        </p:spPr>
        <p:txBody>
          <a:bodyPr wrap="none" rtlCol="0">
            <a:prstTxWarp prst="textArchUp">
              <a:avLst>
                <a:gd name="adj" fmla="val 11459628"/>
              </a:avLst>
            </a:prstTxWarp>
            <a:spAutoFit/>
          </a:bodyPr>
          <a:lstStyle/>
          <a:p>
            <a:r>
              <a:rPr lang="en-US" sz="1800" b="1" dirty="0" smtClean="0">
                <a:solidFill>
                  <a:schemeClr val="accent2">
                    <a:lumMod val="85000"/>
                    <a:lumOff val="15000"/>
                  </a:schemeClr>
                </a:solidFill>
                <a:latin typeface="Arial" charset="0"/>
                <a:ea typeface="Arial" charset="0"/>
                <a:cs typeface="Arial" charset="0"/>
              </a:rPr>
              <a:t>Buenos Aires, Argentina</a:t>
            </a:r>
            <a:endParaRPr lang="en-US" sz="1800" b="1" dirty="0">
              <a:solidFill>
                <a:schemeClr val="accent2">
                  <a:lumMod val="85000"/>
                  <a:lumOff val="15000"/>
                </a:schemeClr>
              </a:solidFill>
              <a:latin typeface="Arial" charset="0"/>
              <a:ea typeface="Arial" charset="0"/>
              <a:cs typeface="Arial" charset="0"/>
            </a:endParaRPr>
          </a:p>
        </p:txBody>
      </p:sp>
      <p:pic>
        <p:nvPicPr>
          <p:cNvPr id="22" name="Picture 21"/>
          <p:cNvPicPr>
            <a:picLocks noChangeAspect="1"/>
          </p:cNvPicPr>
          <p:nvPr userDrawn="1"/>
        </p:nvPicPr>
        <p:blipFill rotWithShape="1">
          <a:blip r:embed="rId9" cstate="print">
            <a:lum bright="70000" contrast="-70000"/>
            <a:alphaModFix amt="70000"/>
            <a:extLst>
              <a:ext uri="{BEBA8EAE-BF5A-486C-A8C5-ECC9F3942E4B}">
                <a14:imgProps xmlns:a14="http://schemas.microsoft.com/office/drawing/2010/main">
                  <a14:imgLayer r:embed="rId10">
                    <a14:imgEffect>
                      <a14:artisticPlasticWrap/>
                    </a14:imgEffect>
                    <a14:imgEffect>
                      <a14:saturation sat="0"/>
                    </a14:imgEffect>
                  </a14:imgLayer>
                </a14:imgProps>
              </a:ext>
              <a:ext uri="{28A0092B-C50C-407E-A947-70E740481C1C}">
                <a14:useLocalDpi xmlns:a14="http://schemas.microsoft.com/office/drawing/2010/main"/>
              </a:ext>
            </a:extLst>
          </a:blip>
          <a:srcRect/>
          <a:stretch/>
        </p:blipFill>
        <p:spPr>
          <a:xfrm>
            <a:off x="3306156" y="420284"/>
            <a:ext cx="5791201" cy="4191000"/>
          </a:xfrm>
          <a:prstGeom prst="rect">
            <a:avLst/>
          </a:prstGeom>
          <a:effectLst>
            <a:innerShdw blurRad="114300">
              <a:prstClr val="black"/>
            </a:innerShdw>
          </a:effectLst>
        </p:spPr>
      </p:pic>
      <p:sp>
        <p:nvSpPr>
          <p:cNvPr id="9" name="Rectangle 8"/>
          <p:cNvSpPr>
            <a:spLocks noChangeArrowheads="1"/>
          </p:cNvSpPr>
          <p:nvPr userDrawn="1"/>
        </p:nvSpPr>
        <p:spPr bwMode="auto">
          <a:xfrm rot="16200000">
            <a:off x="-895350" y="895352"/>
            <a:ext cx="5143500" cy="3352796"/>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1" name="Picture 10" descr="TWCo IBM logo_MAIN 4C VEC (2).eps"/>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6622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365498" cy="5143500"/>
          </a:xfrm>
          <a:prstGeom prst="rect">
            <a:avLst/>
          </a:prstGeom>
        </p:spPr>
      </p:pic>
      <p:pic>
        <p:nvPicPr>
          <p:cNvPr id="7" name="Picture 6"/>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65"/>
                    </a14:imgEffect>
                  </a14:imgLayer>
                </a14:imgProps>
              </a:ext>
              <a:ext uri="{28A0092B-C50C-407E-A947-70E740481C1C}">
                <a14:useLocalDpi xmlns:a14="http://schemas.microsoft.com/office/drawing/2010/main"/>
              </a:ext>
            </a:extLst>
          </a:blip>
          <a:srcRect/>
          <a:stretch/>
        </p:blipFill>
        <p:spPr>
          <a:xfrm>
            <a:off x="3365498" y="0"/>
            <a:ext cx="5778501" cy="5143500"/>
          </a:xfrm>
          <a:prstGeom prst="rect">
            <a:avLst/>
          </a:prstGeom>
        </p:spPr>
      </p:pic>
      <p:sp>
        <p:nvSpPr>
          <p:cNvPr id="9" name="Rectangle 8"/>
          <p:cNvSpPr>
            <a:spLocks noChangeArrowheads="1"/>
          </p:cNvSpPr>
          <p:nvPr userDrawn="1"/>
        </p:nvSpPr>
        <p:spPr bwMode="auto">
          <a:xfrm rot="16200000">
            <a:off x="-895350" y="895352"/>
            <a:ext cx="5143500" cy="3352796"/>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1" name="Picture 10"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866879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7" name="Picture 6" descr="dawn-190055.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0"/>
          </a:xfrm>
          <a:prstGeom prst="rect">
            <a:avLst/>
          </a:prstGeom>
        </p:spPr>
      </p:pic>
      <p:pic>
        <p:nvPicPr>
          <p:cNvPr id="8" name="Picture 7" descr="dawn-190055.jpg"/>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67"/>
                    </a14:imgEffect>
                  </a14:imgLayer>
                </a14:imgProps>
              </a:ext>
              <a:ext uri="{28A0092B-C50C-407E-A947-70E740481C1C}">
                <a14:useLocalDpi xmlns:a14="http://schemas.microsoft.com/office/drawing/2010/main"/>
              </a:ext>
            </a:extLst>
          </a:blip>
          <a:srcRect/>
          <a:stretch/>
        </p:blipFill>
        <p:spPr>
          <a:xfrm flipH="1">
            <a:off x="0" y="10"/>
            <a:ext cx="4343396" cy="5143490"/>
          </a:xfrm>
          <a:prstGeom prst="rect">
            <a:avLst/>
          </a:prstGeom>
        </p:spPr>
      </p:pic>
      <p:sp>
        <p:nvSpPr>
          <p:cNvPr id="24" name="Rectangle 23"/>
          <p:cNvSpPr>
            <a:spLocks noChangeArrowheads="1"/>
          </p:cNvSpPr>
          <p:nvPr userDrawn="1"/>
        </p:nvSpPr>
        <p:spPr bwMode="auto">
          <a:xfrm rot="16200000">
            <a:off x="-400048" y="400046"/>
            <a:ext cx="5143490"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25" name="Picture 24"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45222004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7" name="Picture 6" descr="dawn-190055.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0"/>
          </a:xfrm>
          <a:prstGeom prst="rect">
            <a:avLst/>
          </a:prstGeom>
        </p:spPr>
      </p:pic>
      <p:sp>
        <p:nvSpPr>
          <p:cNvPr id="24" name="Rectangle 23"/>
          <p:cNvSpPr>
            <a:spLocks noChangeArrowheads="1"/>
          </p:cNvSpPr>
          <p:nvPr userDrawn="1"/>
        </p:nvSpPr>
        <p:spPr bwMode="auto">
          <a:xfrm rot="16200000">
            <a:off x="4010024" y="-4010026"/>
            <a:ext cx="1123950" cy="9144002"/>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25" name="Picture 24"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spTree>
    <p:extLst>
      <p:ext uri="{BB962C8B-B14F-4D97-AF65-F5344CB8AC3E}">
        <p14:creationId xmlns:p14="http://schemas.microsoft.com/office/powerpoint/2010/main" val="205896524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pic>
        <p:nvPicPr>
          <p:cNvPr id="7" name="Picture 6" descr="dawn-190055.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0"/>
          </a:xfrm>
          <a:prstGeom prst="rect">
            <a:avLst/>
          </a:prstGeom>
        </p:spPr>
      </p:pic>
      <p:grpSp>
        <p:nvGrpSpPr>
          <p:cNvPr id="6" name="Group 5"/>
          <p:cNvGrpSpPr/>
          <p:nvPr userDrawn="1"/>
        </p:nvGrpSpPr>
        <p:grpSpPr>
          <a:xfrm>
            <a:off x="3016795" y="971550"/>
            <a:ext cx="5988339" cy="2514600"/>
            <a:chOff x="2117798" y="876568"/>
            <a:chExt cx="6829794" cy="2590800"/>
          </a:xfrm>
        </p:grpSpPr>
        <p:sp>
          <p:nvSpPr>
            <p:cNvPr id="8" name="Rectangle 7"/>
            <p:cNvSpPr/>
            <p:nvPr/>
          </p:nvSpPr>
          <p:spPr>
            <a:xfrm>
              <a:off x="2247605" y="2232928"/>
              <a:ext cx="6550211" cy="1005840"/>
            </a:xfrm>
            <a:prstGeom prst="rect">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lumMod val="50000"/>
                    </a:schemeClr>
                  </a:solidFill>
                  <a:effectLst>
                    <a:outerShdw blurRad="38100" dist="19050" dir="2700000" algn="tl" rotWithShape="0">
                      <a:schemeClr val="dk1">
                        <a:alpha val="40000"/>
                      </a:schemeClr>
                    </a:outerShdw>
                  </a:effectLst>
                  <a:latin typeface="Helvetica Neue Thin" charset="0"/>
                  <a:ea typeface="Helvetica Neue Thin" charset="0"/>
                  <a:cs typeface="Helvetica Neue Thin" charset="0"/>
                </a:rPr>
                <a:t>Data Rights Management</a:t>
              </a:r>
            </a:p>
          </p:txBody>
        </p:sp>
        <p:sp>
          <p:nvSpPr>
            <p:cNvPr id="9" name="Rectangle 8"/>
            <p:cNvSpPr/>
            <p:nvPr/>
          </p:nvSpPr>
          <p:spPr>
            <a:xfrm>
              <a:off x="2247605" y="1038682"/>
              <a:ext cx="1148285" cy="1005840"/>
            </a:xfrm>
            <a:prstGeom prst="rect">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lumMod val="50000"/>
                    </a:schemeClr>
                  </a:solidFill>
                  <a:effectLst>
                    <a:outerShdw blurRad="38100" dist="19050" dir="2700000" algn="tl" rotWithShape="0">
                      <a:schemeClr val="dk1">
                        <a:alpha val="40000"/>
                      </a:schemeClr>
                    </a:outerShdw>
                  </a:effectLst>
                  <a:latin typeface="Helvetica Neue Thin" charset="0"/>
                  <a:ea typeface="Helvetica Neue Thin" charset="0"/>
                  <a:cs typeface="Helvetica Neue Thin" charset="0"/>
                </a:rPr>
                <a:t>Ingest</a:t>
              </a:r>
            </a:p>
          </p:txBody>
        </p:sp>
        <p:sp>
          <p:nvSpPr>
            <p:cNvPr id="10" name="Rectangle 9"/>
            <p:cNvSpPr/>
            <p:nvPr/>
          </p:nvSpPr>
          <p:spPr>
            <a:xfrm>
              <a:off x="3598086" y="1026862"/>
              <a:ext cx="1148285" cy="1005840"/>
            </a:xfrm>
            <a:prstGeom prst="rect">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ln w="0"/>
                  <a:solidFill>
                    <a:schemeClr val="tx1">
                      <a:lumMod val="50000"/>
                    </a:schemeClr>
                  </a:solidFill>
                  <a:effectLst>
                    <a:outerShdw blurRad="38100" dist="19050" dir="2700000" algn="tl" rotWithShape="0">
                      <a:schemeClr val="dk1">
                        <a:alpha val="40000"/>
                      </a:schemeClr>
                    </a:outerShdw>
                  </a:effectLst>
                  <a:latin typeface="Helvetica Neue Thin" charset="0"/>
                  <a:ea typeface="Helvetica Neue Thin" charset="0"/>
                  <a:cs typeface="Helvetica Neue Thin" charset="0"/>
                </a:rPr>
                <a:t>Transform</a:t>
              </a:r>
            </a:p>
          </p:txBody>
        </p:sp>
        <p:sp>
          <p:nvSpPr>
            <p:cNvPr id="11" name="Rectangle 10"/>
            <p:cNvSpPr/>
            <p:nvPr/>
          </p:nvSpPr>
          <p:spPr>
            <a:xfrm>
              <a:off x="4948568" y="1026862"/>
              <a:ext cx="1148285" cy="1005840"/>
            </a:xfrm>
            <a:prstGeom prst="rect">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ln w="0"/>
                  <a:solidFill>
                    <a:schemeClr val="tx1">
                      <a:lumMod val="50000"/>
                    </a:schemeClr>
                  </a:solidFill>
                  <a:effectLst>
                    <a:outerShdw blurRad="38100" dist="19050" dir="2700000" algn="tl" rotWithShape="0">
                      <a:schemeClr val="dk1">
                        <a:alpha val="40000"/>
                      </a:schemeClr>
                    </a:outerShdw>
                  </a:effectLst>
                  <a:latin typeface="Helvetica Neue Thin" charset="0"/>
                  <a:ea typeface="Helvetica Neue Thin" charset="0"/>
                  <a:cs typeface="Helvetica Neue Thin" charset="0"/>
                </a:rPr>
                <a:t>Persistence</a:t>
              </a:r>
            </a:p>
          </p:txBody>
        </p:sp>
        <p:sp>
          <p:nvSpPr>
            <p:cNvPr id="12" name="Rectangle 11"/>
            <p:cNvSpPr/>
            <p:nvPr/>
          </p:nvSpPr>
          <p:spPr>
            <a:xfrm>
              <a:off x="6299049" y="1026862"/>
              <a:ext cx="1148285" cy="1005840"/>
            </a:xfrm>
            <a:prstGeom prst="rect">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lumMod val="50000"/>
                    </a:schemeClr>
                  </a:solidFill>
                  <a:effectLst>
                    <a:outerShdw blurRad="38100" dist="19050" dir="2700000" algn="tl" rotWithShape="0">
                      <a:schemeClr val="dk1">
                        <a:alpha val="40000"/>
                      </a:schemeClr>
                    </a:outerShdw>
                  </a:effectLst>
                  <a:latin typeface="Helvetica Neue Thin" charset="0"/>
                  <a:ea typeface="Helvetica Neue Thin" charset="0"/>
                  <a:cs typeface="Helvetica Neue Thin" charset="0"/>
                </a:rPr>
                <a:t>Analytics</a:t>
              </a:r>
            </a:p>
          </p:txBody>
        </p:sp>
        <p:sp>
          <p:nvSpPr>
            <p:cNvPr id="13" name="Rectangle 12"/>
            <p:cNvSpPr/>
            <p:nvPr/>
          </p:nvSpPr>
          <p:spPr>
            <a:xfrm>
              <a:off x="7649531" y="1038684"/>
              <a:ext cx="1148285" cy="1005840"/>
            </a:xfrm>
            <a:prstGeom prst="rect">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ln w="0"/>
                  <a:solidFill>
                    <a:schemeClr val="tx1">
                      <a:lumMod val="50000"/>
                    </a:schemeClr>
                  </a:solidFill>
                  <a:effectLst>
                    <a:outerShdw blurRad="38100" dist="19050" dir="2700000" algn="tl" rotWithShape="0">
                      <a:schemeClr val="dk1">
                        <a:alpha val="40000"/>
                      </a:schemeClr>
                    </a:outerShdw>
                  </a:effectLst>
                  <a:latin typeface="Helvetica Neue Thin" charset="0"/>
                  <a:ea typeface="Helvetica Neue Thin" charset="0"/>
                  <a:cs typeface="Helvetica Neue Thin" charset="0"/>
                </a:rPr>
                <a:t>Distribution</a:t>
              </a:r>
            </a:p>
          </p:txBody>
        </p:sp>
        <p:sp>
          <p:nvSpPr>
            <p:cNvPr id="14" name="Rectangle 13"/>
            <p:cNvSpPr/>
            <p:nvPr/>
          </p:nvSpPr>
          <p:spPr>
            <a:xfrm>
              <a:off x="2117798" y="876568"/>
              <a:ext cx="6829794" cy="2590800"/>
            </a:xfrm>
            <a:prstGeom prst="rect">
              <a:avLst/>
            </a:prstGeom>
            <a:noFill/>
            <a:ln w="76200">
              <a:solidFill>
                <a:srgbClr val="FFC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n w="0"/>
                <a:solidFill>
                  <a:schemeClr val="bg1"/>
                </a:solidFill>
                <a:effectLst>
                  <a:outerShdw blurRad="38100" dist="19050" dir="2700000" algn="tl" rotWithShape="0">
                    <a:schemeClr val="dk1">
                      <a:alpha val="40000"/>
                    </a:schemeClr>
                  </a:outerShdw>
                </a:effectLst>
                <a:latin typeface="Helvetica Neue Thin" charset="0"/>
                <a:ea typeface="Helvetica Neue Thin" charset="0"/>
                <a:cs typeface="Helvetica Neue Thin" charset="0"/>
              </a:endParaRPr>
            </a:p>
          </p:txBody>
        </p:sp>
      </p:grpSp>
      <p:pic>
        <p:nvPicPr>
          <p:cNvPr id="15" name="Picture 14"/>
          <p:cNvPicPr>
            <a:picLocks noChangeAspect="1"/>
          </p:cNvPicPr>
          <p:nvPr userDrawn="1"/>
        </p:nvPicPr>
        <p:blipFill>
          <a:blip r:embed="rId3" cstate="email">
            <a:extLst>
              <a:ext uri="{BEBA8EAE-BF5A-486C-A8C5-ECC9F3942E4B}">
                <a14:imgProps xmlns:a14="http://schemas.microsoft.com/office/drawing/2010/main">
                  <a14:imgLayer r:embed="rId4">
                    <a14:imgEffect>
                      <a14:artisticBlur radius="98"/>
                    </a14:imgEffect>
                  </a14:imgLayer>
                </a14:imgProps>
              </a:ext>
              <a:ext uri="{28A0092B-C50C-407E-A947-70E740481C1C}">
                <a14:useLocalDpi xmlns:a14="http://schemas.microsoft.com/office/drawing/2010/main"/>
              </a:ext>
            </a:extLst>
          </a:blip>
          <a:stretch>
            <a:fillRect/>
          </a:stretch>
        </p:blipFill>
        <p:spPr>
          <a:xfrm>
            <a:off x="0" y="-828"/>
            <a:ext cx="5359938" cy="5138928"/>
          </a:xfrm>
          <a:prstGeom prst="rect">
            <a:avLst/>
          </a:prstGeom>
        </p:spPr>
      </p:pic>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6226983" cy="5143086"/>
          </a:xfrm>
          <a:prstGeom prst="rect">
            <a:avLst/>
          </a:prstGeom>
        </p:spPr>
      </p:pic>
      <p:pic>
        <p:nvPicPr>
          <p:cNvPr id="25" name="Picture 24" descr="TWCo IBM logo_MAIN 4C VEC (2).eps"/>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99260025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9144001" cy="5143500"/>
          </a:xfrm>
          <a:prstGeom prst="rect">
            <a:avLst/>
          </a:prstGeom>
        </p:spPr>
      </p:pic>
      <p:sp>
        <p:nvSpPr>
          <p:cNvPr id="5" name="Rectangle 4"/>
          <p:cNvSpPr/>
          <p:nvPr userDrawn="1"/>
        </p:nvSpPr>
        <p:spPr>
          <a:xfrm>
            <a:off x="7848600" y="4171950"/>
            <a:ext cx="1295400" cy="971550"/>
          </a:xfrm>
          <a:prstGeom prst="rect">
            <a:avLst/>
          </a:prstGeom>
          <a:solidFill>
            <a:srgbClr val="FFC00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01101" y="4272304"/>
            <a:ext cx="866597" cy="770841"/>
          </a:xfrm>
          <a:prstGeom prst="rect">
            <a:avLst/>
          </a:prstGeom>
        </p:spPr>
      </p:pic>
    </p:spTree>
    <p:extLst>
      <p:ext uri="{BB962C8B-B14F-4D97-AF65-F5344CB8AC3E}">
        <p14:creationId xmlns:p14="http://schemas.microsoft.com/office/powerpoint/2010/main" val="703830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92" name="Picture 9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42"/>
            <a:ext cx="9144000" cy="5143500"/>
          </a:xfrm>
          <a:prstGeom prst="rect">
            <a:avLst/>
          </a:prstGeom>
        </p:spPr>
      </p:pic>
      <p:pic>
        <p:nvPicPr>
          <p:cNvPr id="93" name="Picture 92"/>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64"/>
                    </a14:imgEffect>
                  </a14:imgLayer>
                </a14:imgProps>
              </a:ext>
              <a:ext uri="{28A0092B-C50C-407E-A947-70E740481C1C}">
                <a14:useLocalDpi xmlns:a14="http://schemas.microsoft.com/office/drawing/2010/main"/>
              </a:ext>
            </a:extLst>
          </a:blip>
          <a:srcRect/>
          <a:stretch/>
        </p:blipFill>
        <p:spPr>
          <a:xfrm>
            <a:off x="566464" y="-4489"/>
            <a:ext cx="3352797" cy="5143500"/>
          </a:xfrm>
          <a:prstGeom prst="rect">
            <a:avLst/>
          </a:prstGeom>
        </p:spPr>
      </p:pic>
      <p:sp>
        <p:nvSpPr>
          <p:cNvPr id="89" name="Rectangle 88"/>
          <p:cNvSpPr>
            <a:spLocks noChangeArrowheads="1"/>
          </p:cNvSpPr>
          <p:nvPr userDrawn="1"/>
        </p:nvSpPr>
        <p:spPr bwMode="auto">
          <a:xfrm rot="16200000">
            <a:off x="-328888" y="895350"/>
            <a:ext cx="5143501" cy="3352796"/>
          </a:xfrm>
          <a:prstGeom prst="rect">
            <a:avLst/>
          </a:prstGeom>
          <a:solidFill>
            <a:schemeClr val="bg1">
              <a:alpha val="70000"/>
            </a:schemeClr>
          </a:solidFill>
          <a:ln>
            <a:noFill/>
          </a:ln>
          <a:extLst/>
        </p:spPr>
        <p:txBody>
          <a:bodyPr/>
          <a:lstStyle/>
          <a:p>
            <a:pPr algn="ctr"/>
            <a:r>
              <a:rPr lang="en-US" dirty="0">
                <a:latin typeface="Arial"/>
                <a:ea typeface="Arial"/>
                <a:cs typeface="Arial"/>
              </a:rPr>
              <a:t>    </a:t>
            </a:r>
          </a:p>
        </p:txBody>
      </p:sp>
      <p:pic>
        <p:nvPicPr>
          <p:cNvPr id="91" name="Picture 90"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85800" y="4443910"/>
            <a:ext cx="555896" cy="494130"/>
          </a:xfrm>
          <a:prstGeom prst="rect">
            <a:avLst/>
          </a:prstGeom>
        </p:spPr>
      </p:pic>
    </p:spTree>
    <p:extLst>
      <p:ext uri="{BB962C8B-B14F-4D97-AF65-F5344CB8AC3E}">
        <p14:creationId xmlns:p14="http://schemas.microsoft.com/office/powerpoint/2010/main" val="612245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489"/>
            <a:ext cx="9144000" cy="5147989"/>
          </a:xfrm>
          <a:prstGeom prst="rect">
            <a:avLst/>
          </a:prstGeom>
        </p:spPr>
      </p:pic>
      <p:pic>
        <p:nvPicPr>
          <p:cNvPr id="94" name="Picture 93"/>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51"/>
                    </a14:imgEffect>
                  </a14:imgLayer>
                </a14:imgProps>
              </a:ext>
              <a:ext uri="{28A0092B-C50C-407E-A947-70E740481C1C}">
                <a14:useLocalDpi xmlns:a14="http://schemas.microsoft.com/office/drawing/2010/main"/>
              </a:ext>
            </a:extLst>
          </a:blip>
          <a:srcRect/>
          <a:stretch/>
        </p:blipFill>
        <p:spPr>
          <a:xfrm>
            <a:off x="566464" y="-4492"/>
            <a:ext cx="3352798" cy="5147989"/>
          </a:xfrm>
          <a:prstGeom prst="rect">
            <a:avLst/>
          </a:prstGeom>
        </p:spPr>
      </p:pic>
      <p:sp>
        <p:nvSpPr>
          <p:cNvPr id="89" name="Rectangle 88"/>
          <p:cNvSpPr>
            <a:spLocks noChangeArrowheads="1"/>
          </p:cNvSpPr>
          <p:nvPr userDrawn="1"/>
        </p:nvSpPr>
        <p:spPr bwMode="auto">
          <a:xfrm rot="16200000">
            <a:off x="-331132" y="893105"/>
            <a:ext cx="5147989" cy="3352796"/>
          </a:xfrm>
          <a:prstGeom prst="rect">
            <a:avLst/>
          </a:prstGeom>
          <a:solidFill>
            <a:schemeClr val="bg1">
              <a:alpha val="70000"/>
            </a:schemeClr>
          </a:solidFill>
          <a:ln>
            <a:noFill/>
          </a:ln>
          <a:extLst/>
        </p:spPr>
        <p:txBody>
          <a:bodyPr/>
          <a:lstStyle/>
          <a:p>
            <a:pPr algn="ctr"/>
            <a:r>
              <a:rPr lang="en-US" dirty="0">
                <a:latin typeface="Arial"/>
                <a:ea typeface="Arial"/>
                <a:cs typeface="Arial"/>
              </a:rPr>
              <a:t>    </a:t>
            </a:r>
          </a:p>
        </p:txBody>
      </p:sp>
      <p:pic>
        <p:nvPicPr>
          <p:cNvPr id="91" name="Picture 90"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85800" y="4443910"/>
            <a:ext cx="555896" cy="494130"/>
          </a:xfrm>
          <a:prstGeom prst="rect">
            <a:avLst/>
          </a:prstGeom>
        </p:spPr>
      </p:pic>
    </p:spTree>
    <p:extLst>
      <p:ext uri="{BB962C8B-B14F-4D97-AF65-F5344CB8AC3E}">
        <p14:creationId xmlns:p14="http://schemas.microsoft.com/office/powerpoint/2010/main" val="1569605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19049" y="1123950"/>
            <a:ext cx="9163049" cy="4019550"/>
          </a:xfrm>
          <a:prstGeom prst="rect">
            <a:avLst/>
          </a:prstGeom>
        </p:spPr>
      </p:pic>
      <p:pic>
        <p:nvPicPr>
          <p:cNvPr id="11" name="Picture 10"/>
          <p:cNvPicPr>
            <a:picLocks noChangeAspect="1"/>
          </p:cNvPicPr>
          <p:nvPr userDrawn="1"/>
        </p:nvPicPr>
        <p:blipFill rotWithShape="1">
          <a:blip r:embed="rId3" cstate="email">
            <a:duotone>
              <a:prstClr val="black"/>
              <a:schemeClr val="accent2">
                <a:tint val="45000"/>
                <a:satMod val="400000"/>
              </a:schemeClr>
            </a:duotone>
            <a:extLst>
              <a:ext uri="{BEBA8EAE-BF5A-486C-A8C5-ECC9F3942E4B}">
                <a14:imgProps xmlns:a14="http://schemas.microsoft.com/office/drawing/2010/main">
                  <a14:imgLayer r:embed="rId4">
                    <a14:imgEffect>
                      <a14:artisticBlur radius="78"/>
                    </a14:imgEffect>
                  </a14:imgLayer>
                </a14:imgProps>
              </a:ext>
              <a:ext uri="{28A0092B-C50C-407E-A947-70E740481C1C}">
                <a14:useLocalDpi xmlns:a14="http://schemas.microsoft.com/office/drawing/2010/main"/>
              </a:ext>
            </a:extLst>
          </a:blip>
          <a:srcRect/>
          <a:stretch/>
        </p:blipFill>
        <p:spPr>
          <a:xfrm>
            <a:off x="-19051" y="-35093"/>
            <a:ext cx="9163049" cy="1159043"/>
          </a:xfrm>
          <a:prstGeom prst="rect">
            <a:avLst/>
          </a:prstGeom>
        </p:spPr>
      </p:pic>
      <p:sp>
        <p:nvSpPr>
          <p:cNvPr id="9" name="Rectangle 8"/>
          <p:cNvSpPr>
            <a:spLocks noChangeArrowheads="1"/>
          </p:cNvSpPr>
          <p:nvPr userDrawn="1"/>
        </p:nvSpPr>
        <p:spPr bwMode="auto">
          <a:xfrm rot="16200000">
            <a:off x="3982954" y="-4037100"/>
            <a:ext cx="1159044" cy="9163055"/>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0" name="Picture 9"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pic>
        <p:nvPicPr>
          <p:cNvPr id="6" name="Picture 5"/>
          <p:cNvPicPr>
            <a:picLocks noChangeAspect="1"/>
          </p:cNvPicPr>
          <p:nvPr userDrawn="1"/>
        </p:nvPicPr>
        <p:blipFill rotWithShape="1">
          <a:blip r:embed="rId6" cstate="email">
            <a:biLevel thresh="50000"/>
            <a:extLst>
              <a:ext uri="{28A0092B-C50C-407E-A947-70E740481C1C}">
                <a14:useLocalDpi xmlns:a14="http://schemas.microsoft.com/office/drawing/2010/main"/>
              </a:ext>
            </a:extLst>
          </a:blip>
          <a:srcRect l="8174" t="91" r="26763" b="-91"/>
          <a:stretch/>
        </p:blipFill>
        <p:spPr>
          <a:xfrm flipH="1">
            <a:off x="4876800" y="917760"/>
            <a:ext cx="4267198" cy="2641081"/>
          </a:xfrm>
          <a:prstGeom prst="rect">
            <a:avLst/>
          </a:prstGeom>
        </p:spPr>
      </p:pic>
      <p:pic>
        <p:nvPicPr>
          <p:cNvPr id="7" name="Picture 6"/>
          <p:cNvPicPr>
            <a:picLocks noChangeAspect="1"/>
          </p:cNvPicPr>
          <p:nvPr userDrawn="1"/>
        </p:nvPicPr>
        <p:blipFill rotWithShape="1">
          <a:blip r:embed="rId7" cstate="email">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4817858" y="1809750"/>
            <a:ext cx="287542" cy="1828800"/>
          </a:xfrm>
          <a:prstGeom prst="rect">
            <a:avLst/>
          </a:prstGeom>
        </p:spPr>
      </p:pic>
    </p:spTree>
    <p:extLst>
      <p:ext uri="{BB962C8B-B14F-4D97-AF65-F5344CB8AC3E}">
        <p14:creationId xmlns:p14="http://schemas.microsoft.com/office/powerpoint/2010/main" val="133397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02C7948-98B2-4112-80E1-B75F0BED6CD6}" type="datetimeFigureOut">
              <a:rPr lang="en-US" smtClean="0"/>
              <a:t>2/8/2017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2FC426CE-271D-4A3F-AFF2-EC808469770B}" type="slidenum">
              <a:rPr lang="en-US" smtClean="0"/>
              <a:t>‹#›</a:t>
            </a:fld>
            <a:endParaRPr lang="en-US"/>
          </a:p>
        </p:txBody>
      </p:sp>
    </p:spTree>
    <p:extLst>
      <p:ext uri="{BB962C8B-B14F-4D97-AF65-F5344CB8AC3E}">
        <p14:creationId xmlns:p14="http://schemas.microsoft.com/office/powerpoint/2010/main" val="157426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100"/>
                    </a14:imgEffect>
                  </a14:imgLayer>
                </a14:imgProps>
              </a:ext>
              <a:ext uri="{28A0092B-C50C-407E-A947-70E740481C1C}">
                <a14:useLocalDpi xmlns:a14="http://schemas.microsoft.com/office/drawing/2010/main"/>
              </a:ext>
            </a:extLst>
          </a:blip>
          <a:srcRect/>
          <a:stretch/>
        </p:blipFill>
        <p:spPr>
          <a:xfrm>
            <a:off x="0" y="0"/>
            <a:ext cx="3352799" cy="5143500"/>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352798" y="0"/>
            <a:ext cx="5791201" cy="5143500"/>
          </a:xfrm>
          <a:prstGeom prst="rect">
            <a:avLst/>
          </a:prstGeom>
        </p:spPr>
      </p:pic>
      <p:pic>
        <p:nvPicPr>
          <p:cNvPr id="15" name="Picture 14" descr="TWCo IBM logo_MAIN WHITE VEC.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28600" y="4476750"/>
            <a:ext cx="533400" cy="474133"/>
          </a:xfrm>
          <a:prstGeom prst="rect">
            <a:avLst/>
          </a:prstGeom>
        </p:spPr>
      </p:pic>
    </p:spTree>
    <p:extLst>
      <p:ext uri="{BB962C8B-B14F-4D97-AF65-F5344CB8AC3E}">
        <p14:creationId xmlns:p14="http://schemas.microsoft.com/office/powerpoint/2010/main" val="1430980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73"/>
          <a:stretch/>
        </p:blipFill>
        <p:spPr>
          <a:xfrm>
            <a:off x="0" y="6"/>
            <a:ext cx="4343397" cy="5143494"/>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43395" y="0"/>
            <a:ext cx="4797429" cy="5143494"/>
          </a:xfrm>
          <a:prstGeom prst="rect">
            <a:avLst/>
          </a:prstGeom>
        </p:spPr>
      </p:pic>
      <p:sp>
        <p:nvSpPr>
          <p:cNvPr id="17" name="Rectangle 16"/>
          <p:cNvSpPr>
            <a:spLocks noChangeArrowheads="1"/>
          </p:cNvSpPr>
          <p:nvPr userDrawn="1"/>
        </p:nvSpPr>
        <p:spPr bwMode="auto">
          <a:xfrm rot="16200000">
            <a:off x="-400050" y="400048"/>
            <a:ext cx="5143494"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2046976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98"/>
                    </a14:imgEffect>
                  </a14:imgLayer>
                </a14:imgProps>
              </a:ext>
              <a:ext uri="{28A0092B-C50C-407E-A947-70E740481C1C}">
                <a14:useLocalDpi xmlns:a14="http://schemas.microsoft.com/office/drawing/2010/main"/>
              </a:ext>
            </a:extLst>
          </a:blip>
          <a:srcRect t="12560" r="52500"/>
          <a:stretch/>
        </p:blipFill>
        <p:spPr>
          <a:xfrm>
            <a:off x="0" y="0"/>
            <a:ext cx="4343396" cy="5143500"/>
          </a:xfrm>
          <a:prstGeom prst="rect">
            <a:avLst/>
          </a:prstGeom>
        </p:spPr>
      </p:pic>
      <p:sp>
        <p:nvSpPr>
          <p:cNvPr id="17" name="Rectangle 16"/>
          <p:cNvSpPr>
            <a:spLocks noChangeArrowheads="1"/>
          </p:cNvSpPr>
          <p:nvPr userDrawn="1"/>
        </p:nvSpPr>
        <p:spPr bwMode="auto">
          <a:xfrm rot="16200000">
            <a:off x="-405891" y="394207"/>
            <a:ext cx="5155176"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6" name="Picture 5"/>
          <p:cNvPicPr>
            <a:picLocks noChangeAspect="1"/>
          </p:cNvPicPr>
          <p:nvPr userDrawn="1"/>
        </p:nvPicPr>
        <p:blipFill rotWithShape="1">
          <a:blip r:embed="rId5" cstate="email">
            <a:extLst>
              <a:ext uri="{28A0092B-C50C-407E-A947-70E740481C1C}">
                <a14:useLocalDpi xmlns:a14="http://schemas.microsoft.com/office/drawing/2010/main"/>
              </a:ext>
            </a:extLst>
          </a:blip>
          <a:srcRect r="-103"/>
          <a:stretch/>
        </p:blipFill>
        <p:spPr>
          <a:xfrm>
            <a:off x="4343396" y="-11682"/>
            <a:ext cx="4800604" cy="5143500"/>
          </a:xfrm>
          <a:prstGeom prst="rect">
            <a:avLst/>
          </a:prstGeom>
        </p:spPr>
      </p:pic>
      <p:pic>
        <p:nvPicPr>
          <p:cNvPr id="7" name="Picture 6"/>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724400" y="757857"/>
            <a:ext cx="3048000" cy="1851378"/>
          </a:xfrm>
          <a:prstGeom prst="rect">
            <a:avLst/>
          </a:prstGeom>
          <a:effectLst>
            <a:glow rad="63500">
              <a:schemeClr val="accent4">
                <a:satMod val="175000"/>
                <a:alpha val="40000"/>
              </a:schemeClr>
            </a:glow>
            <a:outerShdw blurRad="63500" sx="102000" sy="102000" algn="ctr" rotWithShape="0">
              <a:prstClr val="black">
                <a:alpha val="40000"/>
              </a:prstClr>
            </a:outerShdw>
          </a:effectLst>
          <a:scene3d>
            <a:camera prst="perspectiveFront"/>
            <a:lightRig rig="threePt" dir="t"/>
          </a:scene3d>
        </p:spPr>
      </p:pic>
    </p:spTree>
    <p:extLst>
      <p:ext uri="{BB962C8B-B14F-4D97-AF65-F5344CB8AC3E}">
        <p14:creationId xmlns:p14="http://schemas.microsoft.com/office/powerpoint/2010/main" val="617358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494"/>
          </a:xfrm>
          <a:prstGeom prst="rect">
            <a:avLst/>
          </a:prstGeom>
        </p:spPr>
      </p:pic>
      <p:sp>
        <p:nvSpPr>
          <p:cNvPr id="17" name="Rectangle 16"/>
          <p:cNvSpPr>
            <a:spLocks noChangeArrowheads="1"/>
          </p:cNvSpPr>
          <p:nvPr userDrawn="1"/>
        </p:nvSpPr>
        <p:spPr bwMode="auto">
          <a:xfrm rot="16200000">
            <a:off x="-400050" y="400048"/>
            <a:ext cx="5143494"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81010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0824" cy="5143492"/>
          </a:xfrm>
          <a:prstGeom prst="rect">
            <a:avLst/>
          </a:prstGeom>
        </p:spPr>
      </p:pic>
      <p:sp>
        <p:nvSpPr>
          <p:cNvPr id="14" name="Rectangle 13"/>
          <p:cNvSpPr>
            <a:spLocks noChangeArrowheads="1"/>
          </p:cNvSpPr>
          <p:nvPr userDrawn="1"/>
        </p:nvSpPr>
        <p:spPr bwMode="auto">
          <a:xfrm rot="16200000">
            <a:off x="-400049" y="400044"/>
            <a:ext cx="5143491"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5" name="Picture 14"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53909292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44000" cy="51435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4"/>
            <a:ext cx="6226983" cy="5143500"/>
          </a:xfrm>
          <a:prstGeom prst="rect">
            <a:avLst/>
          </a:prstGeom>
        </p:spPr>
      </p:pic>
      <p:pic>
        <p:nvPicPr>
          <p:cNvPr id="10" name="Picture 9"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023156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09600"/>
          </a:xfrm>
          <a:prstGeom prst="rect">
            <a:avLst/>
          </a:prstGeom>
          <a:noFill/>
        </p:spPr>
        <p:txBody>
          <a:bodyPr vert="horz" lIns="91440" tIns="45720" rIns="91440" bIns="45720" rtlCol="0" anchor="ctr">
            <a:normAutofit/>
          </a:bodyPr>
          <a:lstStyle/>
          <a:p>
            <a:r>
              <a:rPr lang="en-US" dirty="0" smtClean="0"/>
              <a:t>Text Heavy Slide</a:t>
            </a:r>
            <a:endParaRPr lang="en-US" dirty="0"/>
          </a:p>
        </p:txBody>
      </p:sp>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6243951"/>
      </p:ext>
    </p:extLst>
  </p:cSld>
  <p:clrMap bg1="lt1" tx1="dk1" bg2="lt2" tx2="dk2" accent1="accent1" accent2="accent2" accent3="accent3" accent4="accent4" accent5="accent5" accent6="accent6" hlink="hlink" folHlink="folHlink"/>
  <p:sldLayoutIdLst>
    <p:sldLayoutId id="2147483667" r:id="rId1"/>
    <p:sldLayoutId id="2147483864" r:id="rId2"/>
    <p:sldLayoutId id="2147483672" r:id="rId3"/>
    <p:sldLayoutId id="2147483799" r:id="rId4"/>
    <p:sldLayoutId id="2147483691" r:id="rId5"/>
    <p:sldLayoutId id="2147483863" r:id="rId6"/>
    <p:sldLayoutId id="2147483666" r:id="rId7"/>
    <p:sldLayoutId id="2147483737" r:id="rId8"/>
    <p:sldLayoutId id="2147483807" r:id="rId9"/>
    <p:sldLayoutId id="2147483804" r:id="rId10"/>
    <p:sldLayoutId id="2147483813" r:id="rId11"/>
    <p:sldLayoutId id="2147483814" r:id="rId12"/>
    <p:sldLayoutId id="2147483858" r:id="rId13"/>
    <p:sldLayoutId id="2147483861" r:id="rId14"/>
    <p:sldLayoutId id="2147483859" r:id="rId15"/>
    <p:sldLayoutId id="2147483815" r:id="rId16"/>
    <p:sldLayoutId id="2147483806" r:id="rId17"/>
    <p:sldLayoutId id="2147483723" r:id="rId18"/>
    <p:sldLayoutId id="2147483805" r:id="rId19"/>
    <p:sldLayoutId id="2147483716" r:id="rId20"/>
    <p:sldLayoutId id="2147483811" r:id="rId21"/>
    <p:sldLayoutId id="2147483724" r:id="rId22"/>
    <p:sldLayoutId id="2147483795" r:id="rId23"/>
    <p:sldLayoutId id="2147483798" r:id="rId24"/>
    <p:sldLayoutId id="2147483787" r:id="rId25"/>
    <p:sldLayoutId id="2147483791" r:id="rId26"/>
    <p:sldLayoutId id="2147483792" r:id="rId27"/>
    <p:sldLayoutId id="2147483865" r:id="rId28"/>
    <p:sldLayoutId id="2147483802" r:id="rId29"/>
    <p:sldLayoutId id="2147483810" r:id="rId30"/>
    <p:sldLayoutId id="2147483816" r:id="rId31"/>
    <p:sldLayoutId id="2147483812" r:id="rId32"/>
    <p:sldLayoutId id="2147483862" r:id="rId33"/>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txStyles>
    <p:titleStyle>
      <a:lvl1pPr algn="l" defTabSz="914400" rtl="0" eaLnBrk="1" latinLnBrk="0" hangingPunct="1">
        <a:spcBef>
          <a:spcPct val="0"/>
        </a:spcBef>
        <a:buNone/>
        <a:defRPr sz="3200" b="1" kern="1200">
          <a:solidFill>
            <a:srgbClr val="2D8DD7"/>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800" b="1" kern="1200">
          <a:solidFill>
            <a:srgbClr val="1B2F7C"/>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400" kern="1200">
          <a:solidFill>
            <a:srgbClr val="4D4D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rgbClr val="4D4D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09600"/>
          </a:xfrm>
          <a:prstGeom prst="rect">
            <a:avLst/>
          </a:prstGeom>
          <a:noFill/>
        </p:spPr>
        <p:txBody>
          <a:bodyPr vert="horz" lIns="91440" tIns="45720" rIns="91440" bIns="45720" rtlCol="0" anchor="ctr">
            <a:normAutofit/>
          </a:bodyPr>
          <a:lstStyle/>
          <a:p>
            <a:r>
              <a:rPr lang="en-US" dirty="0" smtClean="0"/>
              <a:t>Text Heavy Slide</a:t>
            </a:r>
            <a:endParaRPr lang="en-US" dirty="0"/>
          </a:p>
        </p:txBody>
      </p:sp>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144739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4" r:id="rId15"/>
    <p:sldLayoutId id="2147483855" r:id="rId16"/>
    <p:sldLayoutId id="2147483857" r:id="rId17"/>
    <p:sldLayoutId id="2147483860" r:id="rId18"/>
    <p:sldLayoutId id="2147483719"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 id="2147483851" r:id="rId36"/>
    <p:sldLayoutId id="2147483852" r:id="rId37"/>
    <p:sldLayoutId id="2147483853" r:id="rId38"/>
    <p:sldLayoutId id="2147483854" r:id="rId39"/>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txStyles>
    <p:titleStyle>
      <a:lvl1pPr algn="l" defTabSz="914400" rtl="0" eaLnBrk="1" latinLnBrk="0" hangingPunct="1">
        <a:spcBef>
          <a:spcPct val="0"/>
        </a:spcBef>
        <a:buNone/>
        <a:defRPr sz="3200" b="1" kern="1200">
          <a:solidFill>
            <a:srgbClr val="2D8DD7"/>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800" b="1" kern="1200">
          <a:solidFill>
            <a:srgbClr val="1B2F7C"/>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400" kern="1200">
          <a:solidFill>
            <a:srgbClr val="4D4D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rgbClr val="4D4D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0.png"/><Relationship Id="rId7" Type="http://schemas.openxmlformats.org/officeDocument/2006/relationships/image" Target="../media/image112.jpe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109.png"/><Relationship Id="rId9" Type="http://schemas.microsoft.com/office/2007/relationships/hdphoto" Target="../media/hdphoto25.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22.jpeg"/><Relationship Id="rId3" Type="http://schemas.openxmlformats.org/officeDocument/2006/relationships/chart" Target="../charts/chart1.xml"/><Relationship Id="rId7" Type="http://schemas.openxmlformats.org/officeDocument/2006/relationships/image" Target="../media/image116.jpeg"/><Relationship Id="rId12" Type="http://schemas.openxmlformats.org/officeDocument/2006/relationships/image" Target="../media/image121.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15.jpeg"/><Relationship Id="rId11" Type="http://schemas.openxmlformats.org/officeDocument/2006/relationships/image" Target="../media/image120.jpeg"/><Relationship Id="rId5" Type="http://schemas.openxmlformats.org/officeDocument/2006/relationships/image" Target="../media/image114.jpeg"/><Relationship Id="rId15" Type="http://schemas.openxmlformats.org/officeDocument/2006/relationships/image" Target="../media/image124.jpeg"/><Relationship Id="rId10" Type="http://schemas.openxmlformats.org/officeDocument/2006/relationships/image" Target="../media/image119.jpeg"/><Relationship Id="rId4" Type="http://schemas.openxmlformats.org/officeDocument/2006/relationships/image" Target="../media/image113.jpeg"/><Relationship Id="rId9" Type="http://schemas.openxmlformats.org/officeDocument/2006/relationships/image" Target="../media/image118.jpeg"/><Relationship Id="rId14" Type="http://schemas.openxmlformats.org/officeDocument/2006/relationships/image" Target="../media/image123.jpe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9.png"/></Relationships>
</file>

<file path=ppt/slides/_rels/slide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microsoft.com/office/2007/relationships/hdphoto" Target="../media/hdphoto27.wdp"/></Relationships>
</file>

<file path=ppt/slides/_rels/slide21.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129.tiff"/><Relationship Id="rId5" Type="http://schemas.openxmlformats.org/officeDocument/2006/relationships/image" Target="../media/image128.tiff"/><Relationship Id="rId4" Type="http://schemas.openxmlformats.org/officeDocument/2006/relationships/image" Target="../media/image127.tiff"/></Relationships>
</file>

<file path=ppt/slides/_rels/slide2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0.png"/><Relationship Id="rId7" Type="http://schemas.microsoft.com/office/2007/relationships/hdphoto" Target="../media/hdphoto29.wdp"/><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132.png"/><Relationship Id="rId5" Type="http://schemas.openxmlformats.org/officeDocument/2006/relationships/image" Target="../media/image131.png"/><Relationship Id="rId4" Type="http://schemas.microsoft.com/office/2007/relationships/hdphoto" Target="../media/hdphoto28.wdp"/></Relationships>
</file>

<file path=ppt/slides/_rels/slide2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0.png"/><Relationship Id="rId7" Type="http://schemas.microsoft.com/office/2007/relationships/hdphoto" Target="../media/hdphoto29.wdp"/><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132.png"/><Relationship Id="rId5" Type="http://schemas.openxmlformats.org/officeDocument/2006/relationships/image" Target="../media/image131.png"/><Relationship Id="rId4" Type="http://schemas.microsoft.com/office/2007/relationships/hdphoto" Target="../media/hdphoto28.wdp"/></Relationships>
</file>

<file path=ppt/slides/_rels/slide2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tiff"/><Relationship Id="rId7"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tiff"/></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92.jpeg"/><Relationship Id="rId4" Type="http://schemas.openxmlformats.org/officeDocument/2006/relationships/image" Target="../media/image91.png"/></Relationships>
</file>

<file path=ppt/slides/_rels/slide3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image" Target="../media/image144.jpeg"/><Relationship Id="rId7" Type="http://schemas.openxmlformats.org/officeDocument/2006/relationships/image" Target="../media/image146.jpe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15.emf"/><Relationship Id="rId5" Type="http://schemas.openxmlformats.org/officeDocument/2006/relationships/image" Target="../media/image145.jpeg"/><Relationship Id="rId4" Type="http://schemas.microsoft.com/office/2007/relationships/hdphoto" Target="../media/hdphoto30.wdp"/><Relationship Id="rId9" Type="http://schemas.openxmlformats.org/officeDocument/2006/relationships/image" Target="../media/image148.jpe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g"/><Relationship Id="rId1" Type="http://schemas.openxmlformats.org/officeDocument/2006/relationships/slideLayout" Target="../slideLayouts/slideLayout28.xml"/><Relationship Id="rId5" Type="http://schemas.openxmlformats.org/officeDocument/2006/relationships/image" Target="../media/image96.jpeg"/><Relationship Id="rId4" Type="http://schemas.openxmlformats.org/officeDocument/2006/relationships/image" Target="../media/image95.jpeg"/></Relationships>
</file>

<file path=ppt/slides/_rels/slide5.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86.png"/><Relationship Id="rId7" Type="http://schemas.openxmlformats.org/officeDocument/2006/relationships/image" Target="../media/image100.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5.tiff"/><Relationship Id="rId3" Type="http://schemas.openxmlformats.org/officeDocument/2006/relationships/image" Target="../media/image102.png"/><Relationship Id="rId7" Type="http://schemas.openxmlformats.org/officeDocument/2006/relationships/image" Target="../media/image104.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3.tiff"/><Relationship Id="rId5" Type="http://schemas.openxmlformats.org/officeDocument/2006/relationships/image" Target="../media/image11.wmf"/><Relationship Id="rId4" Type="http://schemas.microsoft.com/office/2007/relationships/hdphoto" Target="../media/hdphoto25.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108.png"/><Relationship Id="rId5" Type="http://schemas.openxmlformats.org/officeDocument/2006/relationships/image" Target="../media/image107.png"/><Relationship Id="rId4" Type="http://schemas.microsoft.com/office/2007/relationships/hdphoto" Target="../media/hdphoto2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666750"/>
            <a:ext cx="5638800" cy="1371600"/>
          </a:xfrm>
          <a:prstGeom prst="rect">
            <a:avLst/>
          </a:prstGeom>
        </p:spPr>
        <p:txBody>
          <a:bodyPr>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r>
              <a:rPr lang="en-US" sz="3600" dirty="0" smtClean="0">
                <a:solidFill>
                  <a:schemeClr val="bg1"/>
                </a:solidFill>
                <a:latin typeface="Helvetica Neue Thin" charset="0"/>
                <a:ea typeface="Helvetica Neue Thin" charset="0"/>
                <a:cs typeface="Helvetica Neue Thin" charset="0"/>
              </a:rPr>
              <a:t>Weather Means </a:t>
            </a:r>
          </a:p>
          <a:p>
            <a:r>
              <a:rPr lang="en-US" sz="3600" b="1" dirty="0" smtClean="0">
                <a:solidFill>
                  <a:srgbClr val="FFC000"/>
                </a:solidFill>
                <a:latin typeface="Helvetica Neue" charset="0"/>
                <a:ea typeface="Helvetica Neue" charset="0"/>
                <a:cs typeface="Helvetica Neue" charset="0"/>
              </a:rPr>
              <a:t>Business</a:t>
            </a:r>
            <a:r>
              <a:rPr lang="en-US" sz="2400" baseline="48000" dirty="0" smtClean="0">
                <a:solidFill>
                  <a:srgbClr val="FFC000"/>
                </a:solidFill>
                <a:latin typeface="Helvetica Neue Thin" charset="0"/>
                <a:ea typeface="Helvetica Neue Thin" charset="0"/>
                <a:cs typeface="Helvetica Neue Thin" charset="0"/>
              </a:rPr>
              <a:t>™</a:t>
            </a:r>
            <a:endParaRPr lang="en-US" sz="3600" baseline="48000" dirty="0">
              <a:solidFill>
                <a:srgbClr val="FFC000"/>
              </a:solidFill>
              <a:latin typeface="Helvetica Neue Thin" charset="0"/>
              <a:ea typeface="Helvetica Neue Thin" charset="0"/>
              <a:cs typeface="Helvetica Neue Thin" charset="0"/>
            </a:endParaRPr>
          </a:p>
        </p:txBody>
      </p:sp>
      <p:sp>
        <p:nvSpPr>
          <p:cNvPr id="3" name="TextBox 2"/>
          <p:cNvSpPr txBox="1"/>
          <p:nvPr/>
        </p:nvSpPr>
        <p:spPr>
          <a:xfrm>
            <a:off x="381000" y="2099518"/>
            <a:ext cx="2759986" cy="600164"/>
          </a:xfrm>
          <a:prstGeom prst="rect">
            <a:avLst/>
          </a:prstGeom>
          <a:noFill/>
        </p:spPr>
        <p:txBody>
          <a:bodyPr wrap="none" rtlCol="0">
            <a:spAutoFit/>
          </a:bodyPr>
          <a:lstStyle/>
          <a:p>
            <a:r>
              <a:rPr lang="en-US" dirty="0" smtClean="0">
                <a:solidFill>
                  <a:schemeClr val="bg1"/>
                </a:solidFill>
                <a:latin typeface="Helvetica Neue Thin" charset="0"/>
                <a:ea typeface="Helvetica Neue Thin" charset="0"/>
                <a:cs typeface="Helvetica Neue Thin" charset="0"/>
              </a:rPr>
              <a:t>Michelle Boockoff-Bajdek</a:t>
            </a:r>
          </a:p>
          <a:p>
            <a:r>
              <a:rPr lang="en-US" sz="1500" dirty="0" smtClean="0">
                <a:solidFill>
                  <a:schemeClr val="bg1"/>
                </a:solidFill>
                <a:latin typeface="Helvetica Neue Thin" charset="0"/>
                <a:ea typeface="Helvetica Neue Thin" charset="0"/>
                <a:cs typeface="Helvetica Neue Thin" charset="0"/>
              </a:rPr>
              <a:t>Vice President, Global Marketing</a:t>
            </a:r>
            <a:endParaRPr lang="en-US" sz="1500" dirty="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46222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Phone-5S-3-blk.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511" y="514350"/>
            <a:ext cx="2286000" cy="4335933"/>
          </a:xfrm>
          <a:prstGeom prst="rect">
            <a:avLst/>
          </a:prstGeom>
        </p:spPr>
      </p:pic>
      <p:sp>
        <p:nvSpPr>
          <p:cNvPr id="8" name="AutoShape 2" descr="https://constellationcapitalhouse.com/home/wp-content/uploads/2015/04/Plants-Wheat-icon.ico"/>
          <p:cNvSpPr>
            <a:spLocks noChangeAspect="1" noChangeArrowheads="1"/>
          </p:cNvSpPr>
          <p:nvPr/>
        </p:nvSpPr>
        <p:spPr bwMode="auto">
          <a:xfrm>
            <a:off x="0" y="0"/>
            <a:ext cx="2438400" cy="24384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5" name="Picture 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9696" y="1195209"/>
            <a:ext cx="1542279" cy="2743200"/>
          </a:xfrm>
          <a:prstGeom prst="rect">
            <a:avLst/>
          </a:prstGeom>
        </p:spPr>
      </p:pic>
      <p:pic>
        <p:nvPicPr>
          <p:cNvPr id="34" name="Picture 2" descr="C:\Users\mdenning\Downloads\shutterstock_148653437.jp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69696" y="1191419"/>
            <a:ext cx="1555104" cy="274320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5407" y="1192694"/>
            <a:ext cx="1570855" cy="2743200"/>
          </a:xfrm>
          <a:prstGeom prst="rect">
            <a:avLst/>
          </a:prstGeom>
        </p:spPr>
      </p:pic>
      <p:pic>
        <p:nvPicPr>
          <p:cNvPr id="2" name="Picture 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88571" y="1296194"/>
            <a:ext cx="1530548" cy="2639063"/>
          </a:xfrm>
          <a:prstGeom prst="rect">
            <a:avLst/>
          </a:prstGeom>
        </p:spPr>
      </p:pic>
      <p:pic>
        <p:nvPicPr>
          <p:cNvPr id="20" name="Picture 19"/>
          <p:cNvPicPr>
            <a:picLocks noChangeAspect="1"/>
          </p:cNvPicPr>
          <p:nvPr/>
        </p:nvPicPr>
        <p:blipFill rotWithShape="1">
          <a:blip r:embed="rId8" cstate="email">
            <a:lum bright="70000" contrast="-70000"/>
            <a:alphaModFix amt="85000"/>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a:ext>
            </a:extLst>
          </a:blip>
          <a:srcRect/>
          <a:stretch/>
        </p:blipFill>
        <p:spPr>
          <a:xfrm rot="16200000">
            <a:off x="4351131" y="350631"/>
            <a:ext cx="5143500" cy="4442238"/>
          </a:xfrm>
          <a:prstGeom prst="rect">
            <a:avLst/>
          </a:prstGeom>
        </p:spPr>
      </p:pic>
      <p:sp>
        <p:nvSpPr>
          <p:cNvPr id="10" name="Rectangle 9"/>
          <p:cNvSpPr/>
          <p:nvPr/>
        </p:nvSpPr>
        <p:spPr>
          <a:xfrm>
            <a:off x="2802584" y="1191419"/>
            <a:ext cx="5925020" cy="769441"/>
          </a:xfrm>
          <a:prstGeom prst="rect">
            <a:avLst/>
          </a:prstGeom>
          <a:noFill/>
        </p:spPr>
        <p:txBody>
          <a:bodyPr wrap="none" rtlCol="0">
            <a:spAutoFit/>
          </a:bodyPr>
          <a:lstStyle/>
          <a:p>
            <a:r>
              <a:rPr lang="en-US" sz="4400" b="1" dirty="0">
                <a:solidFill>
                  <a:schemeClr val="bg2"/>
                </a:solidFill>
                <a:latin typeface="Helvetica Neue" charset="0"/>
                <a:ea typeface="Helvetica Neue" charset="0"/>
                <a:cs typeface="Helvetica Neue" charset="0"/>
                <a:sym typeface="Arial"/>
              </a:rPr>
              <a:t>15 MILLION DEVICES</a:t>
            </a:r>
          </a:p>
        </p:txBody>
      </p:sp>
      <p:sp>
        <p:nvSpPr>
          <p:cNvPr id="15" name="TextBox 14"/>
          <p:cNvSpPr txBox="1"/>
          <p:nvPr/>
        </p:nvSpPr>
        <p:spPr>
          <a:xfrm>
            <a:off x="2802585" y="1962150"/>
            <a:ext cx="5925020" cy="1200329"/>
          </a:xfrm>
          <a:prstGeom prst="rect">
            <a:avLst/>
          </a:prstGeom>
        </p:spPr>
        <p:txBody>
          <a:bodyPr wrap="square">
            <a:spAutoFit/>
          </a:bodyPr>
          <a:lstStyle>
            <a:defPPr>
              <a:defRPr lang="en-US"/>
            </a:defPPr>
            <a:lvl1pPr>
              <a:defRPr sz="3600">
                <a:solidFill>
                  <a:schemeClr val="tx2"/>
                </a:solidFill>
                <a:latin typeface="Arial"/>
                <a:ea typeface="Arial"/>
                <a:cs typeface="Arial"/>
                <a:rtl val="0"/>
              </a:defRPr>
            </a:lvl1pPr>
          </a:lstStyle>
          <a:p>
            <a:r>
              <a:rPr lang="en-US" dirty="0" smtClean="0">
                <a:latin typeface="Helvetica Neue Thin" charset="0"/>
                <a:ea typeface="Helvetica Neue Thin" charset="0"/>
                <a:cs typeface="Helvetica Neue Thin" charset="0"/>
              </a:rPr>
              <a:t>Contributing Pressure and Location Data</a:t>
            </a:r>
            <a:endParaRPr lang="en-US" dirty="0">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008606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71550"/>
            <a:ext cx="3124200" cy="1569660"/>
          </a:xfrm>
          <a:prstGeom prst="rect">
            <a:avLst/>
          </a:prstGeom>
        </p:spPr>
        <p:txBody>
          <a:bodyPr wrap="square">
            <a:spAutoFit/>
          </a:bodyPr>
          <a:lstStyle/>
          <a:p>
            <a:r>
              <a:rPr lang="en-US" sz="3200" b="1" dirty="0" smtClean="0">
                <a:solidFill>
                  <a:schemeClr val="tx2"/>
                </a:solidFill>
                <a:latin typeface="Helvetica Neue" charset="0"/>
                <a:ea typeface="Helvetica Neue" charset="0"/>
                <a:cs typeface="Helvetica Neue" charset="0"/>
                <a:sym typeface="Arial"/>
                <a:rtl val="0"/>
              </a:rPr>
              <a:t>The Data Story is Also About Precision</a:t>
            </a:r>
            <a:endParaRPr lang="en-US" sz="3200" b="1" dirty="0">
              <a:solidFill>
                <a:schemeClr val="tx2"/>
              </a:solidFill>
              <a:latin typeface="Helvetica Neue" charset="0"/>
              <a:ea typeface="Helvetica Neue" charset="0"/>
              <a:cs typeface="Helvetica Neue" charset="0"/>
              <a:sym typeface="Arial"/>
              <a:rtl val="0"/>
            </a:endParaRPr>
          </a:p>
        </p:txBody>
      </p:sp>
      <p:sp>
        <p:nvSpPr>
          <p:cNvPr id="3" name="Rectangle 2"/>
          <p:cNvSpPr/>
          <p:nvPr/>
        </p:nvSpPr>
        <p:spPr>
          <a:xfrm>
            <a:off x="381000" y="2800350"/>
            <a:ext cx="4572000" cy="707886"/>
          </a:xfrm>
          <a:prstGeom prst="rect">
            <a:avLst/>
          </a:prstGeom>
        </p:spPr>
        <p:txBody>
          <a:bodyPr>
            <a:spAutoFit/>
          </a:bodyPr>
          <a:lstStyle/>
          <a:p>
            <a:r>
              <a:rPr lang="en-US" sz="2000" dirty="0">
                <a:solidFill>
                  <a:srgbClr val="002060"/>
                </a:solidFill>
                <a:latin typeface="Helvetica Neue Thin" charset="0"/>
                <a:ea typeface="Helvetica Neue Thin" charset="0"/>
                <a:cs typeface="Helvetica Neue Thin" charset="0"/>
              </a:rPr>
              <a:t>Currents on Demand for </a:t>
            </a:r>
          </a:p>
          <a:p>
            <a:r>
              <a:rPr lang="en-US" sz="2000" dirty="0">
                <a:solidFill>
                  <a:srgbClr val="002060"/>
                </a:solidFill>
                <a:latin typeface="Helvetica Neue Thin" charset="0"/>
                <a:ea typeface="Helvetica Neue Thin" charset="0"/>
                <a:cs typeface="Helvetica Neue Thin" charset="0"/>
              </a:rPr>
              <a:t>2.2 Billion Points On Earth</a:t>
            </a:r>
          </a:p>
        </p:txBody>
      </p:sp>
    </p:spTree>
    <p:extLst>
      <p:ext uri="{BB962C8B-B14F-4D97-AF65-F5344CB8AC3E}">
        <p14:creationId xmlns:p14="http://schemas.microsoft.com/office/powerpoint/2010/main" val="300337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6226983" cy="5143086"/>
          </a:xfrm>
          <a:prstGeom prst="rect">
            <a:avLst/>
          </a:prstGeom>
        </p:spPr>
      </p:pic>
      <p:sp>
        <p:nvSpPr>
          <p:cNvPr id="2" name="Rectangle 1"/>
          <p:cNvSpPr/>
          <p:nvPr/>
        </p:nvSpPr>
        <p:spPr>
          <a:xfrm>
            <a:off x="321482" y="1962150"/>
            <a:ext cx="3124200" cy="584775"/>
          </a:xfrm>
          <a:prstGeom prst="rect">
            <a:avLst/>
          </a:prstGeom>
        </p:spPr>
        <p:txBody>
          <a:bodyPr wrap="square">
            <a:spAutoFit/>
          </a:bodyPr>
          <a:lstStyle/>
          <a:p>
            <a:r>
              <a:rPr lang="en-US" sz="3200" b="1" dirty="0" smtClean="0">
                <a:solidFill>
                  <a:schemeClr val="tx2"/>
                </a:solidFill>
                <a:latin typeface="Helvetica Neue" charset="0"/>
                <a:ea typeface="Helvetica Neue" charset="0"/>
                <a:cs typeface="Helvetica Neue" charset="0"/>
                <a:rtl val="0"/>
              </a:rPr>
              <a:t>And Accuracy</a:t>
            </a:r>
          </a:p>
        </p:txBody>
      </p:sp>
      <p:pic>
        <p:nvPicPr>
          <p:cNvPr id="7" name="Picture 6" descr="TWCo IBM logo_MAIN 4C VEC (2).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
        <p:nvSpPr>
          <p:cNvPr id="4" name="Parallelogram 3"/>
          <p:cNvSpPr/>
          <p:nvPr/>
        </p:nvSpPr>
        <p:spPr>
          <a:xfrm rot="10800000" flipH="1">
            <a:off x="1676401" y="-1"/>
            <a:ext cx="6172200" cy="5143085"/>
          </a:xfrm>
          <a:prstGeom prst="parallelogram">
            <a:avLst>
              <a:gd name="adj" fmla="val 88458"/>
            </a:avLst>
          </a:prstGeom>
          <a:solidFill>
            <a:schemeClr val="bg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rot="2981693">
            <a:off x="2351037" y="2063710"/>
            <a:ext cx="5030109" cy="1015663"/>
          </a:xfrm>
          <a:prstGeom prst="rect">
            <a:avLst/>
          </a:prstGeom>
          <a:noFill/>
        </p:spPr>
        <p:txBody>
          <a:bodyPr vert="horz" wrap="square" rtlCol="0">
            <a:spAutoFit/>
          </a:bodyPr>
          <a:lstStyle/>
          <a:p>
            <a:r>
              <a:rPr lang="en-US" sz="6000" b="1" dirty="0" smtClean="0">
                <a:solidFill>
                  <a:schemeClr val="bg1"/>
                </a:solidFill>
                <a:latin typeface="Helvetica Neue Thin" charset="0"/>
                <a:ea typeface="Helvetica Neue Thin" charset="0"/>
                <a:cs typeface="Helvetica Neue Thin" charset="0"/>
              </a:rPr>
              <a:t>162 </a:t>
            </a:r>
            <a:r>
              <a:rPr lang="en-US" sz="3600" dirty="0" smtClean="0">
                <a:solidFill>
                  <a:schemeClr val="bg1"/>
                </a:solidFill>
                <a:latin typeface="Helvetica Neue Thin" charset="0"/>
                <a:ea typeface="Helvetica Neue Thin" charset="0"/>
                <a:cs typeface="Helvetica Neue Thin" charset="0"/>
              </a:rPr>
              <a:t>Forecast Models</a:t>
            </a:r>
            <a:endParaRPr lang="en-US" sz="3600" dirty="0">
              <a:solidFill>
                <a:schemeClr val="bg1"/>
              </a:solidFill>
              <a:latin typeface="Helvetica Neue Thin" charset="0"/>
              <a:ea typeface="Helvetica Neue Thin" charset="0"/>
              <a:cs typeface="Helvetica Neue Thin" charset="0"/>
            </a:endParaRPr>
          </a:p>
        </p:txBody>
      </p:sp>
      <p:sp>
        <p:nvSpPr>
          <p:cNvPr id="8" name="Rectangle 7"/>
          <p:cNvSpPr/>
          <p:nvPr/>
        </p:nvSpPr>
        <p:spPr>
          <a:xfrm>
            <a:off x="321482" y="2624674"/>
            <a:ext cx="4572000" cy="1015663"/>
          </a:xfrm>
          <a:prstGeom prst="rect">
            <a:avLst/>
          </a:prstGeom>
        </p:spPr>
        <p:txBody>
          <a:bodyPr>
            <a:spAutoFit/>
          </a:bodyPr>
          <a:lstStyle/>
          <a:p>
            <a:r>
              <a:rPr lang="en-US" sz="2000" dirty="0">
                <a:solidFill>
                  <a:srgbClr val="002060"/>
                </a:solidFill>
                <a:latin typeface="Helvetica Neue Thin" charset="0"/>
                <a:ea typeface="Helvetica Neue Thin" charset="0"/>
                <a:cs typeface="Helvetica Neue Thin" charset="0"/>
              </a:rPr>
              <a:t>A Single Forecast Model Doesn’t Produce The Best </a:t>
            </a:r>
            <a:r>
              <a:rPr lang="en-US" sz="2000" dirty="0" smtClean="0">
                <a:solidFill>
                  <a:srgbClr val="002060"/>
                </a:solidFill>
                <a:latin typeface="Helvetica Neue Thin" charset="0"/>
                <a:ea typeface="Helvetica Neue Thin" charset="0"/>
                <a:cs typeface="Helvetica Neue Thin" charset="0"/>
              </a:rPr>
              <a:t>Results; A Combination of 162 Models </a:t>
            </a:r>
            <a:r>
              <a:rPr lang="en-US" sz="2000" dirty="0">
                <a:solidFill>
                  <a:srgbClr val="002060"/>
                </a:solidFill>
                <a:latin typeface="Helvetica Neue Thin" charset="0"/>
                <a:ea typeface="Helvetica Neue Thin" charset="0"/>
                <a:cs typeface="Helvetica Neue Thin" charset="0"/>
              </a:rPr>
              <a:t>D</a:t>
            </a:r>
            <a:r>
              <a:rPr lang="en-US" sz="2000" dirty="0" smtClean="0">
                <a:solidFill>
                  <a:srgbClr val="002060"/>
                </a:solidFill>
                <a:latin typeface="Helvetica Neue Thin" charset="0"/>
                <a:ea typeface="Helvetica Neue Thin" charset="0"/>
                <a:cs typeface="Helvetica Neue Thin" charset="0"/>
              </a:rPr>
              <a:t>oes</a:t>
            </a:r>
            <a:endParaRPr lang="en-US" sz="2000" dirty="0">
              <a:solidFill>
                <a:srgbClr val="00206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373294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285750"/>
            <a:ext cx="5867400" cy="584775"/>
          </a:xfrm>
          <a:prstGeom prst="rect">
            <a:avLst/>
          </a:prstGeom>
        </p:spPr>
        <p:txBody>
          <a:bodyPr wrap="square">
            <a:spAutoFit/>
          </a:bodyPr>
          <a:lstStyle/>
          <a:p>
            <a:r>
              <a:rPr lang="en-US" sz="3200" b="1" dirty="0" smtClean="0">
                <a:solidFill>
                  <a:schemeClr val="tx2"/>
                </a:solidFill>
                <a:latin typeface="Helvetica Neue" charset="0"/>
                <a:ea typeface="Helvetica Neue" charset="0"/>
                <a:cs typeface="Helvetica Neue" charset="0"/>
                <a:sym typeface="Arial"/>
                <a:rtl val="0"/>
              </a:rPr>
              <a:t>Forecasts On-Demand</a:t>
            </a:r>
            <a:endParaRPr lang="en-US" sz="3200" b="1" dirty="0">
              <a:solidFill>
                <a:schemeClr val="tx2"/>
              </a:solidFill>
              <a:latin typeface="Helvetica Neue" charset="0"/>
              <a:ea typeface="Helvetica Neue" charset="0"/>
              <a:cs typeface="Helvetica Neue" charset="0"/>
              <a:sym typeface="Arial"/>
              <a:rtl val="0"/>
            </a:endParaRPr>
          </a:p>
        </p:txBody>
      </p:sp>
      <p:graphicFrame>
        <p:nvGraphicFramePr>
          <p:cNvPr id="5" name="Chart 4"/>
          <p:cNvGraphicFramePr>
            <a:graphicFrameLocks/>
          </p:cNvGraphicFramePr>
          <p:nvPr>
            <p:extLst>
              <p:ext uri="{D42A27DB-BD31-4B8C-83A1-F6EECF244321}">
                <p14:modId xmlns:p14="http://schemas.microsoft.com/office/powerpoint/2010/main" val="659022090"/>
              </p:ext>
            </p:extLst>
          </p:nvPr>
        </p:nvGraphicFramePr>
        <p:xfrm>
          <a:off x="457200" y="1352550"/>
          <a:ext cx="8382000"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52400" y="1131741"/>
            <a:ext cx="5129225" cy="261610"/>
          </a:xfrm>
          <a:prstGeom prst="rect">
            <a:avLst/>
          </a:prstGeom>
          <a:noFill/>
        </p:spPr>
        <p:txBody>
          <a:bodyPr wrap="square" rtlCol="0">
            <a:spAutoFit/>
          </a:bodyPr>
          <a:lstStyle/>
          <a:p>
            <a:r>
              <a:rPr lang="en-US" sz="1100" dirty="0">
                <a:solidFill>
                  <a:srgbClr val="FFC000"/>
                </a:solidFill>
                <a:latin typeface="Helvetica Neue Thin" charset="0"/>
                <a:ea typeface="Helvetica Neue Thin" charset="0"/>
                <a:cs typeface="Helvetica Neue Thin" charset="0"/>
              </a:rPr>
              <a:t>2015 US 1-3 Day Temperature Forecast RMS Errors</a:t>
            </a:r>
          </a:p>
        </p:txBody>
      </p:sp>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51964" y="2419350"/>
            <a:ext cx="417983" cy="1723170"/>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46231" y="2724150"/>
            <a:ext cx="454917" cy="1418369"/>
          </a:xfrm>
          <a:prstGeom prst="rect">
            <a:avLst/>
          </a:prstGeom>
        </p:spPr>
      </p:pic>
      <p:pic>
        <p:nvPicPr>
          <p:cNvPr id="9" name="Picture 8"/>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602850" y="2811610"/>
            <a:ext cx="435398" cy="1330910"/>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14400" y="3409950"/>
            <a:ext cx="444110" cy="732569"/>
          </a:xfrm>
          <a:prstGeom prst="rect">
            <a:avLst/>
          </a:prstGeom>
        </p:spPr>
      </p:pic>
      <p:pic>
        <p:nvPicPr>
          <p:cNvPr id="13" name="Picture 1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897954" y="2633501"/>
            <a:ext cx="439409" cy="1509018"/>
          </a:xfrm>
          <a:prstGeom prst="rect">
            <a:avLst/>
          </a:prstGeom>
        </p:spPr>
      </p:pic>
      <p:pic>
        <p:nvPicPr>
          <p:cNvPr id="14" name="Picture 13"/>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141575" y="1657350"/>
            <a:ext cx="426538" cy="2485170"/>
          </a:xfrm>
          <a:prstGeom prst="rect">
            <a:avLst/>
          </a:prstGeom>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472087" y="1733550"/>
            <a:ext cx="425148" cy="2408969"/>
          </a:xfrm>
          <a:prstGeom prst="rect">
            <a:avLst/>
          </a:prstGeom>
        </p:spPr>
      </p:pic>
      <p:pic>
        <p:nvPicPr>
          <p:cNvPr id="18" name="Picture 17"/>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799528" y="1885950"/>
            <a:ext cx="474721" cy="2256570"/>
          </a:xfrm>
          <a:prstGeom prst="rect">
            <a:avLst/>
          </a:prstGeom>
        </p:spPr>
      </p:pic>
      <p:pic>
        <p:nvPicPr>
          <p:cNvPr id="20" name="Picture 19"/>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159650" y="1962150"/>
            <a:ext cx="431895" cy="2180370"/>
          </a:xfrm>
          <a:prstGeom prst="rect">
            <a:avLst/>
          </a:prstGeom>
        </p:spPr>
      </p:pic>
      <p:pic>
        <p:nvPicPr>
          <p:cNvPr id="21" name="Picture 20"/>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5511633" y="2117917"/>
            <a:ext cx="440034" cy="2024603"/>
          </a:xfrm>
          <a:prstGeom prst="rect">
            <a:avLst/>
          </a:prstGeom>
        </p:spPr>
      </p:pic>
      <p:pic>
        <p:nvPicPr>
          <p:cNvPr id="22" name="Picture 21"/>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876799" y="2180370"/>
            <a:ext cx="404826" cy="1962150"/>
          </a:xfrm>
          <a:prstGeom prst="rect">
            <a:avLst/>
          </a:prstGeom>
        </p:spPr>
      </p:pic>
      <p:pic>
        <p:nvPicPr>
          <p:cNvPr id="23" name="Picture 22"/>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4205944" y="2343150"/>
            <a:ext cx="426538" cy="1799370"/>
          </a:xfrm>
          <a:prstGeom prst="rect">
            <a:avLst/>
          </a:prstGeom>
        </p:spPr>
      </p:pic>
      <p:sp>
        <p:nvSpPr>
          <p:cNvPr id="19" name="Rectangle 18"/>
          <p:cNvSpPr/>
          <p:nvPr/>
        </p:nvSpPr>
        <p:spPr>
          <a:xfrm>
            <a:off x="3188340" y="4729712"/>
            <a:ext cx="3781741" cy="338554"/>
          </a:xfrm>
          <a:prstGeom prst="rect">
            <a:avLst/>
          </a:prstGeom>
        </p:spPr>
        <p:txBody>
          <a:bodyPr wrap="none">
            <a:spAutoFit/>
          </a:bodyPr>
          <a:lstStyle/>
          <a:p>
            <a:r>
              <a:rPr lang="en-US" sz="1600" b="1" dirty="0" smtClean="0">
                <a:solidFill>
                  <a:srgbClr val="FFC000"/>
                </a:solidFill>
                <a:latin typeface="Helvetica Neue Thin" charset="0"/>
                <a:ea typeface="Helvetica Neue Thin" charset="0"/>
                <a:cs typeface="Helvetica Neue Thin" charset="0"/>
              </a:rPr>
              <a:t>Various government forecast models</a:t>
            </a:r>
            <a:endParaRPr lang="en-US" sz="1600" b="1" dirty="0">
              <a:solidFill>
                <a:srgbClr val="FFC000"/>
              </a:solidFill>
            </a:endParaRPr>
          </a:p>
        </p:txBody>
      </p:sp>
      <p:sp>
        <p:nvSpPr>
          <p:cNvPr id="2" name="Right Brace 1"/>
          <p:cNvSpPr/>
          <p:nvPr/>
        </p:nvSpPr>
        <p:spPr>
          <a:xfrm rot="5400000">
            <a:off x="4892607" y="1116939"/>
            <a:ext cx="373209" cy="6897151"/>
          </a:xfrm>
          <a:prstGeom prst="rightBrace">
            <a:avLst>
              <a:gd name="adj1" fmla="val 72108"/>
              <a:gd name="adj2" fmla="val 50000"/>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48128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173757"/>
            <a:ext cx="7086600" cy="584775"/>
          </a:xfrm>
          <a:prstGeom prst="rect">
            <a:avLst/>
          </a:prstGeom>
        </p:spPr>
        <p:txBody>
          <a:bodyPr wrap="square">
            <a:spAutoFit/>
          </a:bodyPr>
          <a:lstStyle/>
          <a:p>
            <a:r>
              <a:rPr lang="en-US" sz="3200" b="1" dirty="0" smtClean="0">
                <a:solidFill>
                  <a:schemeClr val="tx2"/>
                </a:solidFill>
                <a:latin typeface="Arial"/>
                <a:ea typeface="Arial"/>
                <a:cs typeface="Arial"/>
                <a:rtl val="0"/>
              </a:rPr>
              <a:t>Probability </a:t>
            </a:r>
            <a:r>
              <a:rPr lang="en-US" sz="3200" b="1" dirty="0">
                <a:solidFill>
                  <a:schemeClr val="tx2"/>
                </a:solidFill>
                <a:latin typeface="Arial"/>
                <a:ea typeface="Arial"/>
                <a:cs typeface="Arial"/>
                <a:rtl val="0"/>
              </a:rPr>
              <a:t>Forecasts </a:t>
            </a:r>
          </a:p>
        </p:txBody>
      </p:sp>
      <p:sp>
        <p:nvSpPr>
          <p:cNvPr id="32" name="TextBox 31"/>
          <p:cNvSpPr txBox="1"/>
          <p:nvPr/>
        </p:nvSpPr>
        <p:spPr>
          <a:xfrm>
            <a:off x="76200" y="659007"/>
            <a:ext cx="8237231" cy="307777"/>
          </a:xfrm>
          <a:prstGeom prst="rect">
            <a:avLst/>
          </a:prstGeom>
          <a:noFill/>
        </p:spPr>
        <p:txBody>
          <a:bodyPr wrap="square" rtlCol="0">
            <a:spAutoFit/>
          </a:bodyPr>
          <a:lstStyle>
            <a:defPPr>
              <a:defRPr lang="en-US"/>
            </a:defPPr>
            <a:lvl1pPr>
              <a:defRPr sz="1600">
                <a:solidFill>
                  <a:srgbClr val="002060"/>
                </a:solidFill>
                <a:latin typeface="Helvetica Neue Thin" charset="0"/>
                <a:ea typeface="Helvetica Neue Thin" charset="0"/>
                <a:cs typeface="Helvetica Neue Thin" charset="0"/>
              </a:defRPr>
            </a:lvl1pPr>
          </a:lstStyle>
          <a:p>
            <a:r>
              <a:rPr lang="en-US" sz="1400" dirty="0"/>
              <a:t>Decisions made </a:t>
            </a:r>
            <a:r>
              <a:rPr lang="en-US" sz="1400" dirty="0" smtClean="0"/>
              <a:t>without probability-based </a:t>
            </a:r>
            <a:r>
              <a:rPr lang="en-US" sz="1400" dirty="0"/>
              <a:t>analytics will always result </a:t>
            </a:r>
            <a:r>
              <a:rPr lang="en-US" sz="1400" smtClean="0"/>
              <a:t>insuboptimal</a:t>
            </a:r>
            <a:r>
              <a:rPr lang="en-US" sz="1400" dirty="0" smtClean="0"/>
              <a:t> </a:t>
            </a:r>
            <a:r>
              <a:rPr lang="en-US" sz="1400" dirty="0"/>
              <a:t>economic outcomes</a:t>
            </a:r>
          </a:p>
        </p:txBody>
      </p:sp>
      <p:graphicFrame>
        <p:nvGraphicFramePr>
          <p:cNvPr id="5" name="Chart 4"/>
          <p:cNvGraphicFramePr/>
          <p:nvPr>
            <p:extLst>
              <p:ext uri="{D42A27DB-BD31-4B8C-83A1-F6EECF244321}">
                <p14:modId xmlns:p14="http://schemas.microsoft.com/office/powerpoint/2010/main" val="143542612"/>
              </p:ext>
            </p:extLst>
          </p:nvPr>
        </p:nvGraphicFramePr>
        <p:xfrm>
          <a:off x="228600" y="1223403"/>
          <a:ext cx="8915400" cy="39624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rot="16200000">
            <a:off x="-143098" y="2865478"/>
            <a:ext cx="742832" cy="307777"/>
          </a:xfrm>
          <a:prstGeom prst="rect">
            <a:avLst/>
          </a:prstGeom>
          <a:noFill/>
        </p:spPr>
        <p:txBody>
          <a:bodyPr wrap="none" rtlCol="0">
            <a:spAutoFit/>
          </a:bodyPr>
          <a:lstStyle/>
          <a:p>
            <a:r>
              <a:rPr lang="en-US" sz="1400" smtClean="0">
                <a:solidFill>
                  <a:schemeClr val="bg1"/>
                </a:solidFill>
              </a:rPr>
              <a:t>Percent</a:t>
            </a:r>
            <a:endParaRPr lang="en-US" sz="1400">
              <a:solidFill>
                <a:schemeClr val="bg1"/>
              </a:solidFill>
            </a:endParaRPr>
          </a:p>
        </p:txBody>
      </p:sp>
      <p:sp>
        <p:nvSpPr>
          <p:cNvPr id="13" name="Rectangle 12"/>
          <p:cNvSpPr/>
          <p:nvPr/>
        </p:nvSpPr>
        <p:spPr>
          <a:xfrm>
            <a:off x="1066800" y="1215611"/>
            <a:ext cx="7924800" cy="299184"/>
          </a:xfrm>
          <a:prstGeom prst="rect">
            <a:avLst/>
          </a:prstGeom>
          <a:solidFill>
            <a:schemeClr val="accent5">
              <a:lumMod val="50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bg1"/>
                </a:solidFill>
                <a:latin typeface="Helvetica Neue Thin" charset="0"/>
                <a:ea typeface="Helvetica Neue Thin" charset="0"/>
                <a:cs typeface="Helvetica Neue Thin" charset="0"/>
              </a:rPr>
              <a:t>86.4% probability of snowfall</a:t>
            </a:r>
            <a:endParaRPr lang="en-US" sz="1600" b="1" dirty="0">
              <a:solidFill>
                <a:schemeClr val="bg1"/>
              </a:solidFill>
              <a:latin typeface="Helvetica Neue Thin" charset="0"/>
              <a:ea typeface="Helvetica Neue Thin" charset="0"/>
              <a:cs typeface="Helvetica Neue Thin" charset="0"/>
            </a:endParaRPr>
          </a:p>
        </p:txBody>
      </p:sp>
      <p:cxnSp>
        <p:nvCxnSpPr>
          <p:cNvPr id="16" name="Straight Connector 15"/>
          <p:cNvCxnSpPr/>
          <p:nvPr/>
        </p:nvCxnSpPr>
        <p:spPr>
          <a:xfrm>
            <a:off x="914400" y="1720367"/>
            <a:ext cx="18288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43200" y="1569421"/>
            <a:ext cx="6248400" cy="338554"/>
          </a:xfrm>
          <a:prstGeom prst="rect">
            <a:avLst/>
          </a:prstGeom>
          <a:solidFill>
            <a:srgbClr val="002060"/>
          </a:solidFill>
        </p:spPr>
        <p:txBody>
          <a:bodyPr wrap="square">
            <a:spAutoFit/>
          </a:bodyPr>
          <a:lstStyle/>
          <a:p>
            <a:r>
              <a:rPr lang="en-US" sz="1600" b="1" dirty="0" smtClean="0">
                <a:solidFill>
                  <a:schemeClr val="bg1"/>
                </a:solidFill>
                <a:latin typeface="Helvetica Neue Thin" charset="0"/>
                <a:ea typeface="Helvetica Neue Thin" charset="0"/>
                <a:cs typeface="Helvetica Neue Thin" charset="0"/>
              </a:rPr>
              <a:t>0 inches </a:t>
            </a:r>
            <a:r>
              <a:rPr lang="en-US" sz="1600" dirty="0" smtClean="0">
                <a:solidFill>
                  <a:schemeClr val="bg1"/>
                </a:solidFill>
                <a:latin typeface="Helvetica Neue Thin" charset="0"/>
                <a:ea typeface="Helvetica Neue Thin" charset="0"/>
                <a:cs typeface="Helvetica Neue Thin" charset="0"/>
              </a:rPr>
              <a:t>– 1</a:t>
            </a:r>
            <a:r>
              <a:rPr lang="en-US" sz="1600" baseline="30000" dirty="0" smtClean="0">
                <a:solidFill>
                  <a:schemeClr val="bg1"/>
                </a:solidFill>
                <a:latin typeface="Helvetica Neue Thin" charset="0"/>
                <a:ea typeface="Helvetica Neue Thin" charset="0"/>
                <a:cs typeface="Helvetica Neue Thin" charset="0"/>
              </a:rPr>
              <a:t>st</a:t>
            </a:r>
            <a:r>
              <a:rPr lang="en-US" sz="1600" dirty="0" smtClean="0">
                <a:solidFill>
                  <a:schemeClr val="bg1"/>
                </a:solidFill>
                <a:latin typeface="Helvetica Neue Thin" charset="0"/>
                <a:ea typeface="Helvetica Neue Thin" charset="0"/>
                <a:cs typeface="Helvetica Neue Thin" charset="0"/>
              </a:rPr>
              <a:t> most probable outcome</a:t>
            </a:r>
            <a:endParaRPr lang="en-US" sz="1600" dirty="0">
              <a:solidFill>
                <a:schemeClr val="bg1"/>
              </a:solidFill>
              <a:latin typeface="Helvetica Neue Thin" charset="0"/>
              <a:ea typeface="Helvetica Neue Thin" charset="0"/>
              <a:cs typeface="Helvetica Neue Thin" charset="0"/>
            </a:endParaRPr>
          </a:p>
        </p:txBody>
      </p:sp>
      <p:sp>
        <p:nvSpPr>
          <p:cNvPr id="20" name="TextBox 19"/>
          <p:cNvSpPr txBox="1"/>
          <p:nvPr/>
        </p:nvSpPr>
        <p:spPr>
          <a:xfrm>
            <a:off x="3886200" y="4778573"/>
            <a:ext cx="1420261" cy="307777"/>
          </a:xfrm>
          <a:prstGeom prst="rect">
            <a:avLst/>
          </a:prstGeom>
          <a:noFill/>
        </p:spPr>
        <p:txBody>
          <a:bodyPr wrap="none" rtlCol="0">
            <a:spAutoFit/>
          </a:bodyPr>
          <a:lstStyle/>
          <a:p>
            <a:r>
              <a:rPr lang="en-US" sz="1400" smtClean="0">
                <a:solidFill>
                  <a:schemeClr val="bg1"/>
                </a:solidFill>
              </a:rPr>
              <a:t>Snowfall (inches)</a:t>
            </a:r>
            <a:endParaRPr lang="en-US" sz="1400">
              <a:solidFill>
                <a:schemeClr val="bg1"/>
              </a:solidFill>
            </a:endParaRPr>
          </a:p>
        </p:txBody>
      </p:sp>
      <p:sp>
        <p:nvSpPr>
          <p:cNvPr id="21" name="Rectangle 20"/>
          <p:cNvSpPr/>
          <p:nvPr/>
        </p:nvSpPr>
        <p:spPr>
          <a:xfrm>
            <a:off x="2743200" y="1984309"/>
            <a:ext cx="6248400" cy="338554"/>
          </a:xfrm>
          <a:prstGeom prst="rect">
            <a:avLst/>
          </a:prstGeom>
          <a:solidFill>
            <a:schemeClr val="bg2"/>
          </a:solidFill>
        </p:spPr>
        <p:txBody>
          <a:bodyPr wrap="square">
            <a:spAutoFit/>
          </a:bodyPr>
          <a:lstStyle/>
          <a:p>
            <a:r>
              <a:rPr lang="en-US" sz="1600" b="1" dirty="0" smtClean="0">
                <a:solidFill>
                  <a:schemeClr val="bg1"/>
                </a:solidFill>
                <a:latin typeface="Helvetica Neue Thin" charset="0"/>
                <a:ea typeface="Helvetica Neue Thin" charset="0"/>
                <a:cs typeface="Helvetica Neue Thin" charset="0"/>
              </a:rPr>
              <a:t>10 inches </a:t>
            </a:r>
            <a:r>
              <a:rPr lang="en-US" sz="1600" dirty="0" smtClean="0">
                <a:solidFill>
                  <a:schemeClr val="bg1"/>
                </a:solidFill>
                <a:latin typeface="Helvetica Neue Thin" charset="0"/>
                <a:ea typeface="Helvetica Neue Thin" charset="0"/>
                <a:cs typeface="Helvetica Neue Thin" charset="0"/>
              </a:rPr>
              <a:t>– 2</a:t>
            </a:r>
            <a:r>
              <a:rPr lang="en-US" sz="1600" baseline="30000" dirty="0" smtClean="0">
                <a:solidFill>
                  <a:schemeClr val="bg1"/>
                </a:solidFill>
                <a:latin typeface="Helvetica Neue Thin" charset="0"/>
                <a:ea typeface="Helvetica Neue Thin" charset="0"/>
                <a:cs typeface="Helvetica Neue Thin" charset="0"/>
              </a:rPr>
              <a:t>nd</a:t>
            </a:r>
            <a:r>
              <a:rPr lang="en-US" sz="1600" dirty="0" smtClean="0">
                <a:solidFill>
                  <a:schemeClr val="bg1"/>
                </a:solidFill>
                <a:latin typeface="Helvetica Neue Thin" charset="0"/>
                <a:ea typeface="Helvetica Neue Thin" charset="0"/>
                <a:cs typeface="Helvetica Neue Thin" charset="0"/>
              </a:rPr>
              <a:t> most probable outcome</a:t>
            </a:r>
            <a:endParaRPr lang="en-US" sz="1600" dirty="0">
              <a:solidFill>
                <a:schemeClr val="bg1"/>
              </a:solidFill>
              <a:latin typeface="Helvetica Neue Thin" charset="0"/>
              <a:ea typeface="Helvetica Neue Thin" charset="0"/>
              <a:cs typeface="Helvetica Neue Thin" charset="0"/>
            </a:endParaRPr>
          </a:p>
        </p:txBody>
      </p:sp>
      <p:cxnSp>
        <p:nvCxnSpPr>
          <p:cNvPr id="22" name="Straight Connector 21"/>
          <p:cNvCxnSpPr/>
          <p:nvPr/>
        </p:nvCxnSpPr>
        <p:spPr>
          <a:xfrm>
            <a:off x="4800600" y="2297327"/>
            <a:ext cx="0" cy="25386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029200" y="2385462"/>
            <a:ext cx="3962400" cy="338554"/>
          </a:xfrm>
          <a:prstGeom prst="rect">
            <a:avLst/>
          </a:prstGeom>
          <a:solidFill>
            <a:srgbClr val="FFC000"/>
          </a:solidFill>
        </p:spPr>
        <p:txBody>
          <a:bodyPr wrap="square">
            <a:spAutoFit/>
          </a:bodyPr>
          <a:lstStyle/>
          <a:p>
            <a:r>
              <a:rPr lang="en-US" sz="1600" b="1" dirty="0" smtClean="0">
                <a:solidFill>
                  <a:srgbClr val="002060"/>
                </a:solidFill>
                <a:latin typeface="Helvetica Neue Thin" charset="0"/>
                <a:ea typeface="Helvetica Neue Thin" charset="0"/>
                <a:cs typeface="Helvetica Neue Thin" charset="0"/>
              </a:rPr>
              <a:t>4.8 in.</a:t>
            </a:r>
            <a:r>
              <a:rPr lang="en-US" sz="1600" dirty="0" smtClean="0">
                <a:solidFill>
                  <a:srgbClr val="002060"/>
                </a:solidFill>
                <a:latin typeface="Helvetica Neue Thin" charset="0"/>
                <a:ea typeface="Helvetica Neue Thin" charset="0"/>
                <a:cs typeface="Helvetica Neue Thin" charset="0"/>
              </a:rPr>
              <a:t>– least error forecast (</a:t>
            </a:r>
            <a:r>
              <a:rPr lang="en-US" sz="1600" smtClean="0">
                <a:solidFill>
                  <a:srgbClr val="002060"/>
                </a:solidFill>
                <a:latin typeface="Helvetica Neue Thin" charset="0"/>
                <a:ea typeface="Helvetica Neue Thin" charset="0"/>
                <a:cs typeface="Helvetica Neue Thin" charset="0"/>
              </a:rPr>
              <a:t>FOD today)</a:t>
            </a:r>
            <a:endParaRPr lang="en-US" sz="1600" dirty="0">
              <a:solidFill>
                <a:srgbClr val="002060"/>
              </a:solidFill>
              <a:latin typeface="Helvetica Neue Thin" charset="0"/>
              <a:ea typeface="Helvetica Neue Thin" charset="0"/>
              <a:cs typeface="Helvetica Neue Thin" charset="0"/>
            </a:endParaRPr>
          </a:p>
        </p:txBody>
      </p:sp>
      <p:cxnSp>
        <p:nvCxnSpPr>
          <p:cNvPr id="24" name="Straight Connector 23"/>
          <p:cNvCxnSpPr/>
          <p:nvPr/>
        </p:nvCxnSpPr>
        <p:spPr>
          <a:xfrm flipH="1">
            <a:off x="2743200" y="2664827"/>
            <a:ext cx="2286000" cy="0"/>
          </a:xfrm>
          <a:prstGeom prst="line">
            <a:avLst/>
          </a:prstGeom>
          <a:ln w="2857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43200" y="2664827"/>
            <a:ext cx="0" cy="1811923"/>
          </a:xfrm>
          <a:prstGeom prst="line">
            <a:avLst/>
          </a:prstGeom>
          <a:ln w="28575">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029200" y="2800350"/>
            <a:ext cx="3962400" cy="338554"/>
          </a:xfrm>
          <a:prstGeom prst="rect">
            <a:avLst/>
          </a:prstGeom>
          <a:solidFill>
            <a:schemeClr val="accent1">
              <a:lumMod val="50000"/>
            </a:schemeClr>
          </a:solidFill>
        </p:spPr>
        <p:txBody>
          <a:bodyPr wrap="square">
            <a:spAutoFit/>
          </a:bodyPr>
          <a:lstStyle/>
          <a:p>
            <a:r>
              <a:rPr lang="en-US" sz="1600" b="1" dirty="0" smtClean="0">
                <a:solidFill>
                  <a:schemeClr val="bg1"/>
                </a:solidFill>
                <a:latin typeface="Helvetica Neue Thin" charset="0"/>
                <a:ea typeface="Helvetica Neue Thin" charset="0"/>
                <a:cs typeface="Helvetica Neue Thin" charset="0"/>
              </a:rPr>
              <a:t>4.5 in.</a:t>
            </a:r>
            <a:r>
              <a:rPr lang="en-US" sz="1600" dirty="0" smtClean="0">
                <a:solidFill>
                  <a:schemeClr val="bg1"/>
                </a:solidFill>
                <a:latin typeface="Helvetica Neue Thin" charset="0"/>
                <a:ea typeface="Helvetica Neue Thin" charset="0"/>
                <a:cs typeface="Helvetica Neue Thin" charset="0"/>
              </a:rPr>
              <a:t>– 50</a:t>
            </a:r>
            <a:r>
              <a:rPr lang="en-US" sz="1600" smtClean="0">
                <a:solidFill>
                  <a:schemeClr val="bg1"/>
                </a:solidFill>
                <a:latin typeface="Helvetica Neue Thin" charset="0"/>
                <a:ea typeface="Helvetica Neue Thin" charset="0"/>
                <a:cs typeface="Helvetica Neue Thin" charset="0"/>
              </a:rPr>
              <a:t>% probability forecast</a:t>
            </a:r>
            <a:endParaRPr lang="en-US" sz="1600" dirty="0">
              <a:solidFill>
                <a:schemeClr val="bg1"/>
              </a:solidFill>
              <a:latin typeface="Helvetica Neue Thin" charset="0"/>
              <a:ea typeface="Helvetica Neue Thin" charset="0"/>
              <a:cs typeface="Helvetica Neue Thin" charset="0"/>
            </a:endParaRPr>
          </a:p>
        </p:txBody>
      </p:sp>
      <p:cxnSp>
        <p:nvCxnSpPr>
          <p:cNvPr id="34" name="Straight Connector 33"/>
          <p:cNvCxnSpPr/>
          <p:nvPr/>
        </p:nvCxnSpPr>
        <p:spPr>
          <a:xfrm flipH="1">
            <a:off x="2590800" y="3028950"/>
            <a:ext cx="2438400" cy="0"/>
          </a:xfrm>
          <a:prstGeom prst="line">
            <a:avLst/>
          </a:prstGeom>
          <a:ln w="285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604978" y="3019366"/>
            <a:ext cx="0" cy="1492070"/>
          </a:xfrm>
          <a:prstGeom prst="line">
            <a:avLst/>
          </a:prstGeom>
          <a:ln w="28575">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029200" y="3184724"/>
            <a:ext cx="3962400" cy="338554"/>
          </a:xfrm>
          <a:prstGeom prst="rect">
            <a:avLst/>
          </a:prstGeom>
          <a:solidFill>
            <a:schemeClr val="accent5">
              <a:lumMod val="50000"/>
              <a:alpha val="86000"/>
            </a:schemeClr>
          </a:solidFill>
        </p:spPr>
        <p:txBody>
          <a:bodyPr wrap="square">
            <a:spAutoFit/>
          </a:bodyPr>
          <a:lstStyle/>
          <a:p>
            <a:r>
              <a:rPr lang="en-US" sz="1600" b="1" smtClean="0">
                <a:solidFill>
                  <a:schemeClr val="bg1"/>
                </a:solidFill>
                <a:latin typeface="Helvetica Neue Thin" charset="0"/>
                <a:ea typeface="Helvetica Neue Thin" charset="0"/>
                <a:cs typeface="Helvetica Neue Thin" charset="0"/>
              </a:rPr>
              <a:t>31.1% </a:t>
            </a:r>
            <a:r>
              <a:rPr lang="en-US" sz="1600" b="1" dirty="0" smtClean="0">
                <a:solidFill>
                  <a:schemeClr val="bg1"/>
                </a:solidFill>
                <a:latin typeface="Helvetica Neue Thin" charset="0"/>
                <a:ea typeface="Helvetica Neue Thin" charset="0"/>
                <a:cs typeface="Helvetica Neue Thin" charset="0"/>
              </a:rPr>
              <a:t>probability of 10 inches or more</a:t>
            </a:r>
            <a:endParaRPr lang="en-US" sz="1600" b="1" dirty="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76437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698500" y="1276350"/>
            <a:ext cx="4043363" cy="764845"/>
          </a:xfrm>
          <a:prstGeom prst="rect">
            <a:avLst/>
          </a:prstGeom>
          <a:solidFill>
            <a:schemeClr val="accent5">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868068" y="1281881"/>
            <a:ext cx="4043363" cy="764845"/>
          </a:xfrm>
          <a:prstGeom prst="rect">
            <a:avLst/>
          </a:prstGeom>
          <a:solidFill>
            <a:schemeClr val="accent2">
              <a:lumMod val="75000"/>
              <a:lumOff val="2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6200" y="173757"/>
            <a:ext cx="7713928" cy="584775"/>
          </a:xfrm>
          <a:prstGeom prst="rect">
            <a:avLst/>
          </a:prstGeom>
        </p:spPr>
        <p:txBody>
          <a:bodyPr wrap="square">
            <a:spAutoFit/>
          </a:bodyPr>
          <a:lstStyle/>
          <a:p>
            <a:r>
              <a:rPr lang="en-US" sz="3200" b="1" dirty="0" smtClean="0">
                <a:solidFill>
                  <a:schemeClr val="tx2"/>
                </a:solidFill>
                <a:latin typeface="Helvetica Neue" charset="0"/>
                <a:ea typeface="Helvetica Neue" charset="0"/>
                <a:cs typeface="Helvetica Neue" charset="0"/>
                <a:sym typeface="Arial"/>
                <a:rtl val="0"/>
              </a:rPr>
              <a:t>The Weather Company Data Packages</a:t>
            </a:r>
            <a:endParaRPr lang="en-US" sz="3200" b="1" dirty="0">
              <a:solidFill>
                <a:schemeClr val="tx2"/>
              </a:solidFill>
              <a:latin typeface="Helvetica Neue" charset="0"/>
              <a:ea typeface="Helvetica Neue" charset="0"/>
              <a:cs typeface="Helvetica Neue" charset="0"/>
              <a:sym typeface="Arial"/>
              <a:rtl val="0"/>
            </a:endParaRPr>
          </a:p>
        </p:txBody>
      </p:sp>
      <p:sp>
        <p:nvSpPr>
          <p:cNvPr id="27" name="TextBox 3"/>
          <p:cNvSpPr txBox="1">
            <a:spLocks noChangeArrowheads="1"/>
          </p:cNvSpPr>
          <p:nvPr/>
        </p:nvSpPr>
        <p:spPr bwMode="auto">
          <a:xfrm>
            <a:off x="895847" y="1395818"/>
            <a:ext cx="1468351" cy="538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kumimoji="1" lang="en-US" altLang="en-US" sz="1500" b="1" dirty="0">
                <a:solidFill>
                  <a:schemeClr val="accent2"/>
                </a:solidFill>
                <a:latin typeface="Helvetica Neue Thin" charset="0"/>
                <a:ea typeface="Helvetica Neue Thin" charset="0"/>
                <a:cs typeface="Helvetica Neue Thin" charset="0"/>
              </a:rPr>
              <a:t>Historical</a:t>
            </a:r>
          </a:p>
          <a:p>
            <a:r>
              <a:rPr kumimoji="1" lang="en-US" altLang="en-US" sz="1000" dirty="0">
                <a:solidFill>
                  <a:schemeClr val="accent2"/>
                </a:solidFill>
                <a:latin typeface="Helvetica Neue Thin" charset="0"/>
                <a:ea typeface="Helvetica Neue Thin" charset="0"/>
                <a:cs typeface="Helvetica Neue Thin" charset="0"/>
              </a:rPr>
              <a:t>Ex. “What was the weather </a:t>
            </a:r>
          </a:p>
          <a:p>
            <a:r>
              <a:rPr kumimoji="1" lang="en-US" altLang="en-US" sz="1000" dirty="0">
                <a:solidFill>
                  <a:schemeClr val="accent2"/>
                </a:solidFill>
                <a:latin typeface="Helvetica Neue Thin" charset="0"/>
                <a:ea typeface="Helvetica Neue Thin" charset="0"/>
                <a:cs typeface="Helvetica Neue Thin" charset="0"/>
              </a:rPr>
              <a:t>X days ago?”</a:t>
            </a:r>
          </a:p>
        </p:txBody>
      </p:sp>
      <p:sp>
        <p:nvSpPr>
          <p:cNvPr id="28" name="TextBox 4"/>
          <p:cNvSpPr txBox="1">
            <a:spLocks noChangeArrowheads="1"/>
          </p:cNvSpPr>
          <p:nvPr/>
        </p:nvSpPr>
        <p:spPr bwMode="auto">
          <a:xfrm>
            <a:off x="2802088" y="1389467"/>
            <a:ext cx="1335302" cy="538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kumimoji="1" lang="en-US" altLang="en-US" sz="1500" b="1" dirty="0">
                <a:solidFill>
                  <a:schemeClr val="accent2"/>
                </a:solidFill>
                <a:latin typeface="Helvetica Neue Thin" charset="0"/>
                <a:ea typeface="Helvetica Neue Thin" charset="0"/>
                <a:cs typeface="Helvetica Neue Thin" charset="0"/>
              </a:rPr>
              <a:t>Current</a:t>
            </a:r>
          </a:p>
          <a:p>
            <a:r>
              <a:rPr kumimoji="1" lang="en-US" altLang="en-US" sz="1000" dirty="0">
                <a:solidFill>
                  <a:schemeClr val="accent2"/>
                </a:solidFill>
                <a:latin typeface="Helvetica Neue Thin" charset="0"/>
                <a:ea typeface="Helvetica Neue Thin" charset="0"/>
                <a:cs typeface="Helvetica Neue Thin" charset="0"/>
              </a:rPr>
              <a:t>Ex. “What is the weather </a:t>
            </a:r>
          </a:p>
          <a:p>
            <a:r>
              <a:rPr kumimoji="1" lang="en-US" altLang="en-US" sz="1000" dirty="0">
                <a:solidFill>
                  <a:schemeClr val="accent2"/>
                </a:solidFill>
                <a:latin typeface="Helvetica Neue Thin" charset="0"/>
                <a:ea typeface="Helvetica Neue Thin" charset="0"/>
                <a:cs typeface="Helvetica Neue Thin" charset="0"/>
              </a:rPr>
              <a:t>right NOW?”</a:t>
            </a:r>
          </a:p>
        </p:txBody>
      </p:sp>
      <p:sp>
        <p:nvSpPr>
          <p:cNvPr id="29" name="TextBox 5"/>
          <p:cNvSpPr txBox="1">
            <a:spLocks noChangeArrowheads="1"/>
          </p:cNvSpPr>
          <p:nvPr/>
        </p:nvSpPr>
        <p:spPr bwMode="auto">
          <a:xfrm>
            <a:off x="4999038" y="1393313"/>
            <a:ext cx="1755775" cy="538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kumimoji="1" lang="en-US" altLang="en-US" sz="1500" b="1" dirty="0">
                <a:solidFill>
                  <a:schemeClr val="bg1"/>
                </a:solidFill>
                <a:latin typeface="Helvetica Neue Thin" charset="0"/>
                <a:ea typeface="Helvetica Neue Thin" charset="0"/>
                <a:cs typeface="Helvetica Neue Thin" charset="0"/>
              </a:rPr>
              <a:t>Immediate Future</a:t>
            </a:r>
          </a:p>
          <a:p>
            <a:r>
              <a:rPr kumimoji="1" lang="en-US" altLang="en-US" sz="1000" dirty="0">
                <a:solidFill>
                  <a:schemeClr val="bg1"/>
                </a:solidFill>
                <a:latin typeface="Helvetica Neue Thin" charset="0"/>
                <a:ea typeface="Helvetica Neue Thin" charset="0"/>
                <a:cs typeface="Helvetica Neue Thin" charset="0"/>
              </a:rPr>
              <a:t>Ex. “What will the </a:t>
            </a:r>
            <a:r>
              <a:rPr kumimoji="1" lang="en-US" altLang="en-US" sz="1000" dirty="0" smtClean="0">
                <a:solidFill>
                  <a:schemeClr val="bg1"/>
                </a:solidFill>
                <a:latin typeface="Helvetica Neue Thin" charset="0"/>
                <a:ea typeface="Helvetica Neue Thin" charset="0"/>
                <a:cs typeface="Helvetica Neue Thin" charset="0"/>
              </a:rPr>
              <a:t>weather be </a:t>
            </a:r>
            <a:r>
              <a:rPr kumimoji="1" lang="en-US" altLang="en-US" sz="1000" dirty="0">
                <a:solidFill>
                  <a:schemeClr val="bg1"/>
                </a:solidFill>
                <a:latin typeface="Helvetica Neue Thin" charset="0"/>
                <a:ea typeface="Helvetica Neue Thin" charset="0"/>
                <a:cs typeface="Helvetica Neue Thin" charset="0"/>
              </a:rPr>
              <a:t>on X date?”</a:t>
            </a:r>
          </a:p>
        </p:txBody>
      </p:sp>
      <p:sp>
        <p:nvSpPr>
          <p:cNvPr id="30" name="TextBox 6"/>
          <p:cNvSpPr txBox="1">
            <a:spLocks noChangeArrowheads="1"/>
          </p:cNvSpPr>
          <p:nvPr/>
        </p:nvSpPr>
        <p:spPr bwMode="auto">
          <a:xfrm>
            <a:off x="7068224" y="1389467"/>
            <a:ext cx="1578958" cy="538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kumimoji="1" lang="en-US" altLang="en-US" sz="1500" b="1" dirty="0">
                <a:solidFill>
                  <a:schemeClr val="bg1"/>
                </a:solidFill>
                <a:latin typeface="Helvetica Neue Thin" charset="0"/>
                <a:ea typeface="Helvetica Neue Thin" charset="0"/>
                <a:cs typeface="Helvetica Neue Thin" charset="0"/>
              </a:rPr>
              <a:t>Beyond</a:t>
            </a:r>
          </a:p>
          <a:p>
            <a:r>
              <a:rPr kumimoji="1" lang="en-US" altLang="en-US" sz="1000" dirty="0">
                <a:solidFill>
                  <a:schemeClr val="bg1"/>
                </a:solidFill>
                <a:latin typeface="Helvetica Neue Thin" charset="0"/>
                <a:ea typeface="Helvetica Neue Thin" charset="0"/>
                <a:cs typeface="Helvetica Neue Thin" charset="0"/>
              </a:rPr>
              <a:t>Ex. “What will the weather be </a:t>
            </a:r>
          </a:p>
          <a:p>
            <a:r>
              <a:rPr kumimoji="1" lang="en-US" altLang="en-US" sz="1000" dirty="0">
                <a:solidFill>
                  <a:schemeClr val="bg1"/>
                </a:solidFill>
                <a:latin typeface="Helvetica Neue Thin" charset="0"/>
                <a:ea typeface="Helvetica Neue Thin" charset="0"/>
                <a:cs typeface="Helvetica Neue Thin" charset="0"/>
              </a:rPr>
              <a:t>like in the next few months?”</a:t>
            </a:r>
          </a:p>
        </p:txBody>
      </p:sp>
      <p:sp>
        <p:nvSpPr>
          <p:cNvPr id="34" name="Rectangle 33"/>
          <p:cNvSpPr/>
          <p:nvPr/>
        </p:nvSpPr>
        <p:spPr bwMode="auto">
          <a:xfrm>
            <a:off x="698500" y="2255325"/>
            <a:ext cx="4043363" cy="549275"/>
          </a:xfrm>
          <a:prstGeom prst="rect">
            <a:avLst/>
          </a:prstGeom>
          <a:solidFill>
            <a:srgbClr val="002060">
              <a:alpha val="82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spcBef>
                <a:spcPts val="450"/>
              </a:spcBef>
              <a:defRPr/>
            </a:pPr>
            <a:r>
              <a:rPr lang="en-US" sz="1600" dirty="0">
                <a:solidFill>
                  <a:schemeClr val="bg1"/>
                </a:solidFill>
                <a:latin typeface="Helvetica Neue Thin" charset="0"/>
                <a:ea typeface="Helvetica Neue Thin" charset="0"/>
                <a:cs typeface="Helvetica Neue Thin" charset="0"/>
              </a:rPr>
              <a:t>Site Based Weather </a:t>
            </a:r>
            <a:r>
              <a:rPr lang="en-US" sz="1600" dirty="0" smtClean="0">
                <a:solidFill>
                  <a:schemeClr val="bg1"/>
                </a:solidFill>
                <a:latin typeface="Helvetica Neue Thin" charset="0"/>
                <a:ea typeface="Helvetica Neue Thin" charset="0"/>
                <a:cs typeface="Helvetica Neue Thin" charset="0"/>
              </a:rPr>
              <a:t>Observations</a:t>
            </a:r>
            <a:endParaRPr lang="en-US" sz="1600" dirty="0">
              <a:solidFill>
                <a:schemeClr val="bg1"/>
              </a:solidFill>
              <a:latin typeface="Helvetica Neue Thin" charset="0"/>
              <a:ea typeface="Helvetica Neue Thin" charset="0"/>
              <a:cs typeface="Helvetica Neue Thin" charset="0"/>
            </a:endParaRPr>
          </a:p>
        </p:txBody>
      </p:sp>
      <p:sp>
        <p:nvSpPr>
          <p:cNvPr id="35" name="Rectangle 34"/>
          <p:cNvSpPr/>
          <p:nvPr/>
        </p:nvSpPr>
        <p:spPr bwMode="auto">
          <a:xfrm>
            <a:off x="4884738" y="2255325"/>
            <a:ext cx="1870075" cy="1203325"/>
          </a:xfrm>
          <a:prstGeom prst="rect">
            <a:avLst/>
          </a:prstGeom>
          <a:solidFill>
            <a:schemeClr val="accent1">
              <a:alpha val="82000"/>
            </a:schemeClr>
          </a:solidFill>
          <a:ln w="28575"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spcBef>
                <a:spcPts val="450"/>
              </a:spcBef>
            </a:pPr>
            <a:r>
              <a:rPr lang="en-US" sz="1600" dirty="0">
                <a:solidFill>
                  <a:schemeClr val="bg1"/>
                </a:solidFill>
                <a:latin typeface="Helvetica Neue Thin" charset="0"/>
                <a:ea typeface="Helvetica Neue Thin" charset="0"/>
                <a:cs typeface="Helvetica Neue Thin" charset="0"/>
              </a:rPr>
              <a:t>Weather Forecasts</a:t>
            </a:r>
          </a:p>
        </p:txBody>
      </p:sp>
      <p:sp>
        <p:nvSpPr>
          <p:cNvPr id="36" name="Rectangle 35"/>
          <p:cNvSpPr/>
          <p:nvPr/>
        </p:nvSpPr>
        <p:spPr bwMode="auto">
          <a:xfrm>
            <a:off x="698500" y="2907788"/>
            <a:ext cx="4043363" cy="550862"/>
          </a:xfrm>
          <a:prstGeom prst="rect">
            <a:avLst/>
          </a:prstGeom>
          <a:solidFill>
            <a:srgbClr val="002060">
              <a:alpha val="82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spcBef>
                <a:spcPts val="450"/>
              </a:spcBef>
              <a:defRPr/>
            </a:pPr>
            <a:r>
              <a:rPr lang="en-US" sz="1600" dirty="0">
                <a:solidFill>
                  <a:schemeClr val="bg1"/>
                </a:solidFill>
                <a:latin typeface="Helvetica Neue Thin" charset="0"/>
                <a:ea typeface="Helvetica Neue Thin" charset="0"/>
                <a:cs typeface="Helvetica Neue Thin" charset="0"/>
              </a:rPr>
              <a:t>Severe </a:t>
            </a:r>
            <a:r>
              <a:rPr lang="en-US" sz="1600">
                <a:solidFill>
                  <a:schemeClr val="bg1"/>
                </a:solidFill>
                <a:latin typeface="Helvetica Neue Thin" charset="0"/>
                <a:ea typeface="Helvetica Neue Thin" charset="0"/>
                <a:cs typeface="Helvetica Neue Thin" charset="0"/>
              </a:rPr>
              <a:t>Weather </a:t>
            </a:r>
            <a:r>
              <a:rPr lang="en-US" sz="1600" smtClean="0">
                <a:solidFill>
                  <a:schemeClr val="bg1"/>
                </a:solidFill>
                <a:latin typeface="Helvetica Neue Thin" charset="0"/>
                <a:ea typeface="Helvetica Neue Thin" charset="0"/>
                <a:cs typeface="Helvetica Neue Thin" charset="0"/>
              </a:rPr>
              <a:t>Reports</a:t>
            </a:r>
            <a:endParaRPr lang="en-US" sz="1600" dirty="0">
              <a:solidFill>
                <a:schemeClr val="bg1"/>
              </a:solidFill>
              <a:latin typeface="Helvetica Neue Thin" charset="0"/>
              <a:ea typeface="Helvetica Neue Thin" charset="0"/>
              <a:cs typeface="Helvetica Neue Thin" charset="0"/>
            </a:endParaRPr>
          </a:p>
        </p:txBody>
      </p:sp>
      <p:sp>
        <p:nvSpPr>
          <p:cNvPr id="37" name="Rectangle 36"/>
          <p:cNvSpPr/>
          <p:nvPr/>
        </p:nvSpPr>
        <p:spPr bwMode="auto">
          <a:xfrm>
            <a:off x="2722563" y="3553900"/>
            <a:ext cx="4032250" cy="549275"/>
          </a:xfrm>
          <a:prstGeom prst="rect">
            <a:avLst/>
          </a:prstGeom>
          <a:solidFill>
            <a:srgbClr val="0070C0">
              <a:alpha val="82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spcBef>
                <a:spcPts val="450"/>
              </a:spcBef>
            </a:pPr>
            <a:r>
              <a:rPr lang="en-US" sz="1600" dirty="0">
                <a:solidFill>
                  <a:schemeClr val="bg1"/>
                </a:solidFill>
                <a:latin typeface="Helvetica Neue Thin" charset="0"/>
                <a:ea typeface="Helvetica Neue Thin" charset="0"/>
                <a:cs typeface="Helvetica Neue Thin" charset="0"/>
              </a:rPr>
              <a:t>Weather Alerts</a:t>
            </a:r>
          </a:p>
        </p:txBody>
      </p:sp>
      <p:sp>
        <p:nvSpPr>
          <p:cNvPr id="38" name="Rectangle 37"/>
          <p:cNvSpPr/>
          <p:nvPr/>
        </p:nvSpPr>
        <p:spPr bwMode="auto">
          <a:xfrm>
            <a:off x="703263" y="3553900"/>
            <a:ext cx="1887537" cy="549275"/>
          </a:xfrm>
          <a:prstGeom prst="rect">
            <a:avLst/>
          </a:prstGeom>
          <a:solidFill>
            <a:srgbClr val="002060">
              <a:alpha val="82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spcBef>
                <a:spcPts val="450"/>
              </a:spcBef>
            </a:pPr>
            <a:r>
              <a:rPr lang="en-US" sz="1600" dirty="0">
                <a:solidFill>
                  <a:schemeClr val="bg1"/>
                </a:solidFill>
                <a:latin typeface="Helvetica Neue Thin" charset="0"/>
                <a:ea typeface="Helvetica Neue Thin" charset="0"/>
                <a:cs typeface="Helvetica Neue Thin" charset="0"/>
              </a:rPr>
              <a:t>Weather Imagery</a:t>
            </a:r>
          </a:p>
        </p:txBody>
      </p:sp>
      <p:sp>
        <p:nvSpPr>
          <p:cNvPr id="39" name="Rectangle 38"/>
          <p:cNvSpPr/>
          <p:nvPr/>
        </p:nvSpPr>
        <p:spPr bwMode="auto">
          <a:xfrm>
            <a:off x="703263" y="4203188"/>
            <a:ext cx="1887537" cy="649287"/>
          </a:xfrm>
          <a:prstGeom prst="rect">
            <a:avLst/>
          </a:prstGeom>
          <a:solidFill>
            <a:srgbClr val="002060">
              <a:alpha val="82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spcBef>
                <a:spcPts val="450"/>
              </a:spcBef>
            </a:pPr>
            <a:r>
              <a:rPr lang="en-US" sz="1600" dirty="0">
                <a:solidFill>
                  <a:schemeClr val="bg1"/>
                </a:solidFill>
                <a:latin typeface="Helvetica Neue Thin" charset="0"/>
                <a:ea typeface="Helvetica Neue Thin" charset="0"/>
                <a:cs typeface="Helvetica Neue Thin" charset="0"/>
              </a:rPr>
              <a:t>Road Conditions</a:t>
            </a:r>
          </a:p>
        </p:txBody>
      </p:sp>
      <p:sp>
        <p:nvSpPr>
          <p:cNvPr id="40" name="Rectangle 39"/>
          <p:cNvSpPr/>
          <p:nvPr/>
        </p:nvSpPr>
        <p:spPr bwMode="auto">
          <a:xfrm>
            <a:off x="6951663" y="2255325"/>
            <a:ext cx="1959768" cy="1203325"/>
          </a:xfrm>
          <a:prstGeom prst="rect">
            <a:avLst/>
          </a:prstGeom>
          <a:solidFill>
            <a:schemeClr val="accent1">
              <a:alpha val="82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spcBef>
                <a:spcPts val="450"/>
              </a:spcBef>
            </a:pPr>
            <a:r>
              <a:rPr lang="en-US" sz="1600" dirty="0">
                <a:solidFill>
                  <a:schemeClr val="bg1"/>
                </a:solidFill>
                <a:latin typeface="Helvetica Neue Thin" charset="0"/>
                <a:ea typeface="Helvetica Neue Thin" charset="0"/>
                <a:cs typeface="Helvetica Neue Thin" charset="0"/>
              </a:rPr>
              <a:t>Seasonal Forecast</a:t>
            </a:r>
          </a:p>
        </p:txBody>
      </p:sp>
      <p:sp>
        <p:nvSpPr>
          <p:cNvPr id="41" name="Rectangle 40"/>
          <p:cNvSpPr/>
          <p:nvPr/>
        </p:nvSpPr>
        <p:spPr bwMode="auto">
          <a:xfrm>
            <a:off x="2722562" y="4203188"/>
            <a:ext cx="4032251" cy="649287"/>
          </a:xfrm>
          <a:prstGeom prst="rect">
            <a:avLst/>
          </a:prstGeom>
          <a:solidFill>
            <a:srgbClr val="0070C0">
              <a:alpha val="82000"/>
            </a:srgbClr>
          </a:solidFill>
          <a:ln w="28575"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spcBef>
                <a:spcPts val="450"/>
              </a:spcBef>
            </a:pPr>
            <a:r>
              <a:rPr lang="en-US" sz="1600" dirty="0">
                <a:solidFill>
                  <a:schemeClr val="bg1"/>
                </a:solidFill>
                <a:latin typeface="Helvetica Neue Thin" charset="0"/>
                <a:ea typeface="Helvetica Neue Thin" charset="0"/>
                <a:cs typeface="Helvetica Neue Thin" charset="0"/>
              </a:rPr>
              <a:t>Tropical Storms</a:t>
            </a:r>
          </a:p>
        </p:txBody>
      </p:sp>
      <p:sp>
        <p:nvSpPr>
          <p:cNvPr id="42" name="TextBox 25"/>
          <p:cNvSpPr txBox="1">
            <a:spLocks noChangeArrowheads="1"/>
          </p:cNvSpPr>
          <p:nvPr/>
        </p:nvSpPr>
        <p:spPr bwMode="auto">
          <a:xfrm>
            <a:off x="2767675" y="4941733"/>
            <a:ext cx="3052763"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kumimoji="1" lang="en-US" altLang="en-US" sz="900">
                <a:solidFill>
                  <a:schemeClr val="bg1"/>
                </a:solidFill>
                <a:ea typeface="MS PGothic" panose="020B0600070205080204" pitchFamily="34" charset="-128"/>
              </a:rPr>
              <a:t>*Note – data availability can differ by geography and region </a:t>
            </a:r>
          </a:p>
        </p:txBody>
      </p:sp>
      <p:sp>
        <p:nvSpPr>
          <p:cNvPr id="43" name="Rectangle 42"/>
          <p:cNvSpPr/>
          <p:nvPr/>
        </p:nvSpPr>
        <p:spPr>
          <a:xfrm>
            <a:off x="248308" y="2254748"/>
            <a:ext cx="285092" cy="2597945"/>
          </a:xfrm>
          <a:prstGeom prst="rect">
            <a:avLst/>
          </a:prstGeom>
          <a:solidFill>
            <a:srgbClr val="FFC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latin typeface="Helvetica Neue Thin" charset="0"/>
                <a:ea typeface="Helvetica Neue Thin" charset="0"/>
                <a:cs typeface="Helvetica Neue Thin" charset="0"/>
              </a:rPr>
              <a:t>INFORMATION   TYPES</a:t>
            </a:r>
          </a:p>
        </p:txBody>
      </p:sp>
      <p:sp>
        <p:nvSpPr>
          <p:cNvPr id="44" name="Rectangle 43"/>
          <p:cNvSpPr/>
          <p:nvPr/>
        </p:nvSpPr>
        <p:spPr>
          <a:xfrm>
            <a:off x="248308" y="1276350"/>
            <a:ext cx="285092" cy="764845"/>
          </a:xfrm>
          <a:prstGeom prst="rect">
            <a:avLst/>
          </a:prstGeom>
          <a:solidFill>
            <a:srgbClr val="FFC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latin typeface="Helvetica Neue Thin" charset="0"/>
                <a:ea typeface="Helvetica Neue Thin" charset="0"/>
                <a:cs typeface="Helvetica Neue Thin" charset="0"/>
              </a:rPr>
              <a:t>WHEN</a:t>
            </a:r>
          </a:p>
        </p:txBody>
      </p:sp>
      <p:sp>
        <p:nvSpPr>
          <p:cNvPr id="3" name="TextBox 2"/>
          <p:cNvSpPr txBox="1"/>
          <p:nvPr/>
        </p:nvSpPr>
        <p:spPr>
          <a:xfrm>
            <a:off x="6944575" y="3554535"/>
            <a:ext cx="1966856" cy="1280160"/>
          </a:xfrm>
          <a:prstGeom prst="rect">
            <a:avLst/>
          </a:prstGeom>
          <a:noFill/>
          <a:ln w="28575">
            <a:solidFill>
              <a:srgbClr val="FFC000"/>
            </a:solidFill>
          </a:ln>
        </p:spPr>
        <p:txBody>
          <a:bodyPr wrap="square" lIns="45720" rIns="45720" rtlCol="0" anchor="ctr">
            <a:spAutoFit/>
          </a:bodyPr>
          <a:lstStyle/>
          <a:p>
            <a:pPr algn="ctr"/>
            <a:r>
              <a:rPr lang="en-US" sz="1400">
                <a:solidFill>
                  <a:srgbClr val="FFC000"/>
                </a:solidFill>
                <a:latin typeface="Helvetica Neue Thin" charset="0"/>
                <a:ea typeface="Helvetica Neue Thin" charset="0"/>
                <a:cs typeface="Helvetica Neue Thin" charset="0"/>
              </a:rPr>
              <a:t>Probabilistic </a:t>
            </a:r>
            <a:r>
              <a:rPr lang="en-US" sz="1400" smtClean="0">
                <a:solidFill>
                  <a:srgbClr val="FFC000"/>
                </a:solidFill>
                <a:latin typeface="Helvetica Neue Thin" charset="0"/>
                <a:ea typeface="Helvetica Neue Thin" charset="0"/>
                <a:cs typeface="Helvetica Neue Thin" charset="0"/>
              </a:rPr>
              <a:t>Data </a:t>
            </a:r>
            <a:r>
              <a:rPr lang="en-US" sz="1400" dirty="0">
                <a:solidFill>
                  <a:srgbClr val="FFC000"/>
                </a:solidFill>
                <a:latin typeface="Helvetica Neue Thin" charset="0"/>
                <a:ea typeface="Helvetica Neue Thin" charset="0"/>
                <a:cs typeface="Helvetica Neue Thin" charset="0"/>
              </a:rPr>
              <a:t>Packages </a:t>
            </a:r>
            <a:r>
              <a:rPr lang="en-US" sz="1400" dirty="0" smtClean="0">
                <a:solidFill>
                  <a:srgbClr val="FFC000"/>
                </a:solidFill>
                <a:latin typeface="Helvetica Neue Thin" charset="0"/>
                <a:ea typeface="Helvetica Neue Thin" charset="0"/>
                <a:cs typeface="Helvetica Neue Thin" charset="0"/>
              </a:rPr>
              <a:t>available in 2017</a:t>
            </a:r>
            <a:endParaRPr lang="en-US" sz="1400" dirty="0">
              <a:solidFill>
                <a:srgbClr val="FFC00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39824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a:spLocks noChangeArrowheads="1"/>
          </p:cNvSpPr>
          <p:nvPr/>
        </p:nvSpPr>
        <p:spPr bwMode="auto">
          <a:xfrm rot="16200000">
            <a:off x="3881804" y="895351"/>
            <a:ext cx="5143498" cy="3352796"/>
          </a:xfrm>
          <a:prstGeom prst="rect">
            <a:avLst/>
          </a:prstGeom>
          <a:solidFill>
            <a:srgbClr val="002060">
              <a:alpha val="70000"/>
            </a:srgbClr>
          </a:solidFill>
          <a:ln>
            <a:noFill/>
          </a:ln>
          <a:extLst/>
        </p:spPr>
        <p:txBody>
          <a:bodyPr/>
          <a:lstStyle/>
          <a:p>
            <a:pPr algn="ctr"/>
            <a:r>
              <a:rPr lang="en-US" dirty="0">
                <a:latin typeface="Arial"/>
                <a:ea typeface="Arial"/>
                <a:cs typeface="Arial"/>
              </a:rPr>
              <a:t>    </a:t>
            </a:r>
          </a:p>
        </p:txBody>
      </p:sp>
      <p:sp>
        <p:nvSpPr>
          <p:cNvPr id="5" name="Shape 315"/>
          <p:cNvSpPr/>
          <p:nvPr/>
        </p:nvSpPr>
        <p:spPr>
          <a:xfrm>
            <a:off x="5474883" y="3473345"/>
            <a:ext cx="2068917" cy="11519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0816" tIns="40816" rIns="40816" bIns="40816" numCol="1" anchor="t">
            <a:noAutofit/>
          </a:bodyPr>
          <a:lstStyle>
            <a:lvl1pPr defTabSz="1306512">
              <a:lnSpc>
                <a:spcPct val="90000"/>
              </a:lnSpc>
              <a:defRPr sz="5400" b="1">
                <a:solidFill>
                  <a:srgbClr val="FFFFFF"/>
                </a:solidFill>
                <a:latin typeface="Helvetica Neue"/>
                <a:ea typeface="Helvetica Neue"/>
                <a:cs typeface="Helvetica Neue"/>
                <a:sym typeface="Helvetica Neue"/>
              </a:defRPr>
            </a:lvl1pPr>
          </a:lstStyle>
          <a:p>
            <a:pPr algn="ctr"/>
            <a:r>
              <a:rPr lang="en-US" sz="2400" spc="188" dirty="0">
                <a:solidFill>
                  <a:schemeClr val="bg1"/>
                </a:solidFill>
                <a:latin typeface="Helvetica Neue Thin" charset="0"/>
                <a:ea typeface="Helvetica Neue Thin" charset="0"/>
                <a:cs typeface="Helvetica Neue Thin" charset="0"/>
              </a:rPr>
              <a:t>BETTER</a:t>
            </a:r>
          </a:p>
          <a:p>
            <a:pPr algn="ctr"/>
            <a:r>
              <a:rPr lang="en-US" sz="2400" b="0" spc="-94" dirty="0">
                <a:solidFill>
                  <a:schemeClr val="bg1"/>
                </a:solidFill>
                <a:latin typeface="Helvetica Neue Thin" charset="0"/>
                <a:ea typeface="Helvetica Neue Thin" charset="0"/>
                <a:cs typeface="Helvetica Neue Thin" charset="0"/>
              </a:rPr>
              <a:t>OUTCOMES</a:t>
            </a:r>
            <a:endParaRPr sz="2400" b="0" spc="-94" dirty="0">
              <a:solidFill>
                <a:schemeClr val="bg1"/>
              </a:solidFill>
              <a:latin typeface="Helvetica Neue Thin" charset="0"/>
              <a:ea typeface="Helvetica Neue Thin" charset="0"/>
              <a:cs typeface="Helvetica Neue Thin" charset="0"/>
            </a:endParaRPr>
          </a:p>
        </p:txBody>
      </p:sp>
      <p:sp>
        <p:nvSpPr>
          <p:cNvPr id="7" name="TextBox 6"/>
          <p:cNvSpPr txBox="1"/>
          <p:nvPr/>
        </p:nvSpPr>
        <p:spPr>
          <a:xfrm>
            <a:off x="6311148" y="1348569"/>
            <a:ext cx="242052" cy="4270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8574" tIns="28574" rIns="28574" bIns="28574" numCol="1" spcCol="38100" rtlCol="0" anchor="t">
            <a:spAutoFit/>
          </a:bodyPr>
          <a:lstStyle/>
          <a:p>
            <a:pPr algn="ctr" defTabSz="571500" hangingPunct="0"/>
            <a:r>
              <a:rPr lang="en-US" sz="2400" b="1" dirty="0">
                <a:solidFill>
                  <a:srgbClr val="FFC000"/>
                </a:solidFill>
                <a:latin typeface="Helvetica Neue Thin" charset="0"/>
                <a:ea typeface="Helvetica Neue Thin" charset="0"/>
                <a:cs typeface="Helvetica Neue Thin" charset="0"/>
                <a:sym typeface="Arial"/>
              </a:rPr>
              <a:t>+</a:t>
            </a:r>
          </a:p>
        </p:txBody>
      </p:sp>
      <p:sp>
        <p:nvSpPr>
          <p:cNvPr id="8" name="TextBox 7"/>
          <p:cNvSpPr txBox="1"/>
          <p:nvPr/>
        </p:nvSpPr>
        <p:spPr>
          <a:xfrm>
            <a:off x="6311148" y="2297849"/>
            <a:ext cx="242052" cy="4270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8574" tIns="28574" rIns="28574" bIns="28574" numCol="1" spcCol="38100" rtlCol="0" anchor="t">
            <a:spAutoFit/>
          </a:bodyPr>
          <a:lstStyle/>
          <a:p>
            <a:pPr algn="ctr" defTabSz="571500" hangingPunct="0"/>
            <a:r>
              <a:rPr lang="en-US" sz="2400" b="1" dirty="0">
                <a:solidFill>
                  <a:srgbClr val="FFC000"/>
                </a:solidFill>
                <a:latin typeface="Helvetica Neue Thin" charset="0"/>
                <a:ea typeface="Helvetica Neue Thin" charset="0"/>
                <a:cs typeface="Helvetica Neue Thin" charset="0"/>
                <a:sym typeface="Arial"/>
              </a:rPr>
              <a:t>+</a:t>
            </a:r>
          </a:p>
        </p:txBody>
      </p:sp>
      <p:sp>
        <p:nvSpPr>
          <p:cNvPr id="10" name="Shape 313"/>
          <p:cNvSpPr/>
          <p:nvPr/>
        </p:nvSpPr>
        <p:spPr>
          <a:xfrm>
            <a:off x="5474882" y="1843485"/>
            <a:ext cx="2068917" cy="521621"/>
          </a:xfrm>
          <a:prstGeom prst="rect">
            <a:avLst/>
          </a:prstGeom>
          <a:ln w="12700">
            <a:miter lim="400000"/>
          </a:ln>
          <a:extLst>
            <a:ext uri="{C572A759-6A51-4108-AA02-DFA0A04FC94B}">
              <ma14:wrappingTextBoxFlag xmlns:ma14="http://schemas.microsoft.com/office/mac/drawingml/2011/main" xmlns="" val="1"/>
            </a:ext>
          </a:extLst>
        </p:spPr>
        <p:txBody>
          <a:bodyPr lIns="40816" tIns="40816" rIns="40816" bIns="40816"/>
          <a:lstStyle>
            <a:lvl1pPr defTabSz="1306512">
              <a:lnSpc>
                <a:spcPct val="90000"/>
              </a:lnSpc>
              <a:defRPr sz="5400" b="1">
                <a:solidFill>
                  <a:srgbClr val="FFFFFF"/>
                </a:solidFill>
                <a:latin typeface="Helvetica Neue"/>
                <a:ea typeface="Helvetica Neue"/>
                <a:cs typeface="Helvetica Neue"/>
                <a:sym typeface="Helvetica Neue"/>
              </a:defRPr>
            </a:lvl1pPr>
          </a:lstStyle>
          <a:p>
            <a:pPr algn="ctr"/>
            <a:r>
              <a:rPr lang="en-US" sz="2400" b="0" dirty="0" smtClean="0">
                <a:solidFill>
                  <a:schemeClr val="bg1"/>
                </a:solidFill>
                <a:latin typeface="Helvetica Neue Thin" charset="0"/>
                <a:ea typeface="Helvetica Neue Thin" charset="0"/>
                <a:cs typeface="Helvetica Neue Thin" charset="0"/>
              </a:rPr>
              <a:t>Insights</a:t>
            </a:r>
            <a:endParaRPr lang="en-US" sz="2400" b="0" dirty="0">
              <a:solidFill>
                <a:schemeClr val="bg1"/>
              </a:solidFill>
              <a:latin typeface="Helvetica Neue Thin" charset="0"/>
              <a:ea typeface="Helvetica Neue Thin" charset="0"/>
              <a:cs typeface="Helvetica Neue Thin" charset="0"/>
            </a:endParaRPr>
          </a:p>
        </p:txBody>
      </p:sp>
      <p:sp>
        <p:nvSpPr>
          <p:cNvPr id="13" name="Shape 313"/>
          <p:cNvSpPr/>
          <p:nvPr/>
        </p:nvSpPr>
        <p:spPr>
          <a:xfrm>
            <a:off x="5474882" y="895350"/>
            <a:ext cx="2068917" cy="521622"/>
          </a:xfrm>
          <a:prstGeom prst="rect">
            <a:avLst/>
          </a:prstGeom>
          <a:ln w="12700">
            <a:miter lim="400000"/>
          </a:ln>
          <a:extLst>
            <a:ext uri="{C572A759-6A51-4108-AA02-DFA0A04FC94B}">
              <ma14:wrappingTextBoxFlag xmlns:ma14="http://schemas.microsoft.com/office/mac/drawingml/2011/main" xmlns="" val="1"/>
            </a:ext>
          </a:extLst>
        </p:spPr>
        <p:txBody>
          <a:bodyPr lIns="40816" tIns="40816" rIns="40816" bIns="40816"/>
          <a:lstStyle>
            <a:lvl1pPr defTabSz="1306512">
              <a:lnSpc>
                <a:spcPct val="90000"/>
              </a:lnSpc>
              <a:defRPr sz="5400" b="1">
                <a:solidFill>
                  <a:srgbClr val="FFFFFF"/>
                </a:solidFill>
                <a:latin typeface="Helvetica Neue"/>
                <a:ea typeface="Helvetica Neue"/>
                <a:cs typeface="Helvetica Neue"/>
                <a:sym typeface="Helvetica Neue"/>
              </a:defRPr>
            </a:lvl1pPr>
          </a:lstStyle>
          <a:p>
            <a:pPr algn="ctr"/>
            <a:r>
              <a:rPr lang="en-US" sz="2400" b="0" dirty="0">
                <a:solidFill>
                  <a:schemeClr val="bg1"/>
                </a:solidFill>
                <a:latin typeface="Helvetica Neue Thin" charset="0"/>
                <a:ea typeface="Helvetica Neue Thin" charset="0"/>
                <a:cs typeface="Helvetica Neue Thin" charset="0"/>
              </a:rPr>
              <a:t>W</a:t>
            </a:r>
            <a:r>
              <a:rPr lang="en-US" sz="2400" b="0" dirty="0" smtClean="0">
                <a:solidFill>
                  <a:schemeClr val="bg1"/>
                </a:solidFill>
                <a:latin typeface="Helvetica Neue Thin" charset="0"/>
                <a:ea typeface="Helvetica Neue Thin" charset="0"/>
                <a:cs typeface="Helvetica Neue Thin" charset="0"/>
              </a:rPr>
              <a:t>eather</a:t>
            </a:r>
            <a:endParaRPr lang="en-US" sz="2400" b="0" dirty="0">
              <a:solidFill>
                <a:schemeClr val="bg1"/>
              </a:solidFill>
              <a:latin typeface="Helvetica Neue Thin" charset="0"/>
              <a:ea typeface="Helvetica Neue Thin" charset="0"/>
              <a:cs typeface="Helvetica Neue Thin" charset="0"/>
            </a:endParaRPr>
          </a:p>
        </p:txBody>
      </p:sp>
      <p:sp>
        <p:nvSpPr>
          <p:cNvPr id="16" name="Shape 313"/>
          <p:cNvSpPr/>
          <p:nvPr/>
        </p:nvSpPr>
        <p:spPr>
          <a:xfrm>
            <a:off x="5474882" y="2769213"/>
            <a:ext cx="2068917" cy="521621"/>
          </a:xfrm>
          <a:prstGeom prst="rect">
            <a:avLst/>
          </a:prstGeom>
          <a:ln w="12700">
            <a:miter lim="400000"/>
          </a:ln>
          <a:extLst>
            <a:ext uri="{C572A759-6A51-4108-AA02-DFA0A04FC94B}">
              <ma14:wrappingTextBoxFlag xmlns:ma14="http://schemas.microsoft.com/office/mac/drawingml/2011/main" xmlns="" val="1"/>
            </a:ext>
          </a:extLst>
        </p:spPr>
        <p:txBody>
          <a:bodyPr lIns="40816" tIns="40816" rIns="40816" bIns="40816"/>
          <a:lstStyle>
            <a:lvl1pPr defTabSz="1306512">
              <a:lnSpc>
                <a:spcPct val="90000"/>
              </a:lnSpc>
              <a:defRPr sz="5400" b="1">
                <a:solidFill>
                  <a:srgbClr val="FFFFFF"/>
                </a:solidFill>
                <a:latin typeface="Helvetica Neue"/>
                <a:ea typeface="Helvetica Neue"/>
                <a:cs typeface="Helvetica Neue"/>
                <a:sym typeface="Helvetica Neue"/>
              </a:defRPr>
            </a:lvl1pPr>
          </a:lstStyle>
          <a:p>
            <a:pPr algn="ctr"/>
            <a:r>
              <a:rPr lang="en-US" sz="2400" b="0" dirty="0" smtClean="0">
                <a:solidFill>
                  <a:schemeClr val="bg1"/>
                </a:solidFill>
                <a:latin typeface="Helvetica Neue Thin" charset="0"/>
                <a:ea typeface="Helvetica Neue Thin" charset="0"/>
                <a:cs typeface="Helvetica Neue Thin" charset="0"/>
              </a:rPr>
              <a:t>Cognition</a:t>
            </a:r>
            <a:endParaRPr lang="en-US" sz="2400" b="0" dirty="0">
              <a:solidFill>
                <a:schemeClr val="bg1"/>
              </a:solidFill>
              <a:latin typeface="Helvetica Neue Thin" charset="0"/>
              <a:ea typeface="Helvetica Neue Thin" charset="0"/>
              <a:cs typeface="Helvetica Neue Thin" charset="0"/>
            </a:endParaRPr>
          </a:p>
        </p:txBody>
      </p:sp>
      <p:cxnSp>
        <p:nvCxnSpPr>
          <p:cNvPr id="20" name="Straight Connector 19"/>
          <p:cNvCxnSpPr/>
          <p:nvPr/>
        </p:nvCxnSpPr>
        <p:spPr>
          <a:xfrm flipV="1">
            <a:off x="5474883" y="3290834"/>
            <a:ext cx="2068917"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81000" y="361950"/>
            <a:ext cx="2821976" cy="1569660"/>
          </a:xfrm>
          <a:prstGeom prst="rect">
            <a:avLst/>
          </a:prstGeom>
        </p:spPr>
        <p:txBody>
          <a:bodyPr wrap="square">
            <a:spAutoFit/>
          </a:bodyPr>
          <a:lstStyle/>
          <a:p>
            <a:r>
              <a:rPr lang="en-US" sz="3200" b="1" dirty="0" smtClean="0">
                <a:solidFill>
                  <a:schemeClr val="tx2"/>
                </a:solidFill>
                <a:latin typeface="Helvetica Neue" charset="0"/>
                <a:ea typeface="Helvetica Neue" charset="0"/>
                <a:cs typeface="Helvetica Neue" charset="0"/>
                <a:sym typeface="Arial"/>
                <a:rtl val="0"/>
              </a:rPr>
              <a:t>Cognitive Driven Decisions </a:t>
            </a:r>
            <a:endParaRPr lang="en-US" sz="3200" b="1" dirty="0">
              <a:solidFill>
                <a:schemeClr val="tx2"/>
              </a:solidFill>
              <a:latin typeface="Helvetica Neue" charset="0"/>
              <a:ea typeface="Helvetica Neue" charset="0"/>
              <a:cs typeface="Helvetica Neue" charset="0"/>
              <a:sym typeface="Arial"/>
              <a:rtl val="0"/>
            </a:endParaRPr>
          </a:p>
        </p:txBody>
      </p:sp>
    </p:spTree>
    <p:extLst>
      <p:ext uri="{BB962C8B-B14F-4D97-AF65-F5344CB8AC3E}">
        <p14:creationId xmlns:p14="http://schemas.microsoft.com/office/powerpoint/2010/main" val="1942727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13087"/>
            <a:ext cx="3048000" cy="1569660"/>
          </a:xfrm>
          <a:prstGeom prst="rect">
            <a:avLst/>
          </a:prstGeom>
        </p:spPr>
        <p:txBody>
          <a:bodyPr wrap="square">
            <a:spAutoFit/>
          </a:bodyPr>
          <a:lstStyle/>
          <a:p>
            <a:r>
              <a:rPr lang="en-US" sz="3200" b="1" dirty="0" smtClean="0">
                <a:solidFill>
                  <a:schemeClr val="tx2"/>
                </a:solidFill>
                <a:latin typeface="Helvetica Neue" charset="0"/>
                <a:ea typeface="Helvetica Neue" charset="0"/>
                <a:cs typeface="Helvetica Neue" charset="0"/>
                <a:sym typeface="Arial"/>
                <a:rtl val="0"/>
              </a:rPr>
              <a:t>Most Analytics Are Based On Observations</a:t>
            </a:r>
            <a:endParaRPr lang="en-US" sz="3200" b="1" dirty="0">
              <a:solidFill>
                <a:schemeClr val="tx2"/>
              </a:solidFill>
              <a:latin typeface="Helvetica Neue" charset="0"/>
              <a:ea typeface="Helvetica Neue" charset="0"/>
              <a:cs typeface="Helvetica Neue" charset="0"/>
              <a:sym typeface="Arial"/>
              <a:rtl val="0"/>
            </a:endParaRPr>
          </a:p>
        </p:txBody>
      </p:sp>
      <p:sp>
        <p:nvSpPr>
          <p:cNvPr id="3" name="TextBox 2"/>
          <p:cNvSpPr txBox="1"/>
          <p:nvPr/>
        </p:nvSpPr>
        <p:spPr>
          <a:xfrm>
            <a:off x="304800" y="2470487"/>
            <a:ext cx="2590800" cy="1015663"/>
          </a:xfrm>
          <a:prstGeom prst="rect">
            <a:avLst/>
          </a:prstGeom>
          <a:noFill/>
        </p:spPr>
        <p:txBody>
          <a:bodyPr wrap="square" rtlCol="0">
            <a:spAutoFit/>
          </a:bodyPr>
          <a:lstStyle>
            <a:defPPr>
              <a:defRPr lang="en-US"/>
            </a:defPPr>
            <a:lvl1pPr>
              <a:defRPr sz="1600">
                <a:latin typeface="Arial"/>
                <a:cs typeface="Arial"/>
              </a:defRPr>
            </a:lvl1pPr>
          </a:lstStyle>
          <a:p>
            <a:r>
              <a:rPr lang="en-US" sz="2000" dirty="0">
                <a:solidFill>
                  <a:srgbClr val="002060"/>
                </a:solidFill>
                <a:latin typeface="Helvetica Neue Thin" charset="0"/>
                <a:ea typeface="Helvetica Neue Thin" charset="0"/>
                <a:cs typeface="Helvetica Neue Thin" charset="0"/>
              </a:rPr>
              <a:t>Most historic weather data is based on airport observations</a:t>
            </a:r>
          </a:p>
        </p:txBody>
      </p:sp>
    </p:spTree>
    <p:extLst>
      <p:ext uri="{BB962C8B-B14F-4D97-AF65-F5344CB8AC3E}">
        <p14:creationId xmlns:p14="http://schemas.microsoft.com/office/powerpoint/2010/main" val="2143732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92490"/>
            <a:ext cx="3352800" cy="1569660"/>
          </a:xfrm>
          <a:prstGeom prst="rect">
            <a:avLst/>
          </a:prstGeom>
        </p:spPr>
        <p:txBody>
          <a:bodyPr wrap="square">
            <a:spAutoFit/>
          </a:bodyPr>
          <a:lstStyle/>
          <a:p>
            <a:r>
              <a:rPr lang="en-US" sz="3200" b="1" dirty="0" smtClean="0">
                <a:solidFill>
                  <a:srgbClr val="002060"/>
                </a:solidFill>
                <a:latin typeface="Helvetica Neue" charset="0"/>
                <a:ea typeface="Helvetica Neue" charset="0"/>
                <a:cs typeface="Helvetica Neue" charset="0"/>
                <a:sym typeface="Arial"/>
                <a:rtl val="0"/>
              </a:rPr>
              <a:t>Precise Data Brings Analytics to Life</a:t>
            </a:r>
            <a:endParaRPr lang="en-US" sz="3200" b="1" dirty="0">
              <a:solidFill>
                <a:srgbClr val="002060"/>
              </a:solidFill>
              <a:latin typeface="Helvetica Neue" charset="0"/>
              <a:ea typeface="Helvetica Neue" charset="0"/>
              <a:cs typeface="Helvetica Neue" charset="0"/>
              <a:sym typeface="Arial"/>
              <a:rtl val="0"/>
            </a:endParaRPr>
          </a:p>
        </p:txBody>
      </p:sp>
      <p:grpSp>
        <p:nvGrpSpPr>
          <p:cNvPr id="3" name="Group 2"/>
          <p:cNvGrpSpPr/>
          <p:nvPr/>
        </p:nvGrpSpPr>
        <p:grpSpPr>
          <a:xfrm>
            <a:off x="304800" y="2483350"/>
            <a:ext cx="3081709" cy="698000"/>
            <a:chOff x="495300" y="2267410"/>
            <a:chExt cx="4037129" cy="914399"/>
          </a:xfrm>
        </p:grpSpPr>
        <p:sp>
          <p:nvSpPr>
            <p:cNvPr id="4" name="Rounded Rectangle 3"/>
            <p:cNvSpPr/>
            <p:nvPr/>
          </p:nvSpPr>
          <p:spPr>
            <a:xfrm rot="10800000">
              <a:off x="495300" y="2267410"/>
              <a:ext cx="914400" cy="914399"/>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Content Placeholder 2"/>
            <p:cNvSpPr txBox="1">
              <a:spLocks/>
            </p:cNvSpPr>
            <p:nvPr/>
          </p:nvSpPr>
          <p:spPr>
            <a:xfrm>
              <a:off x="1491287" y="2431746"/>
              <a:ext cx="3041142" cy="63862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2800" b="1" kern="1200">
                  <a:solidFill>
                    <a:srgbClr val="1B2F7C"/>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400" kern="1200">
                  <a:solidFill>
                    <a:srgbClr val="4D4D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rgbClr val="4D4D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0" smtClean="0">
                  <a:solidFill>
                    <a:srgbClr val="002060"/>
                  </a:solidFill>
                  <a:latin typeface="Helvetica Neue Thin" charset="0"/>
                  <a:ea typeface="Helvetica Neue Thin" charset="0"/>
                  <a:cs typeface="Helvetica Neue Thin" charset="0"/>
                </a:rPr>
                <a:t>Hyper Local</a:t>
              </a:r>
              <a:endParaRPr lang="en-US" sz="2000" b="0" dirty="0">
                <a:solidFill>
                  <a:srgbClr val="002060"/>
                </a:solidFill>
                <a:latin typeface="Helvetica Neue Thin" charset="0"/>
                <a:ea typeface="Helvetica Neue Thin" charset="0"/>
                <a:cs typeface="Helvetica Neue Thin" charset="0"/>
              </a:endParaRPr>
            </a:p>
          </p:txBody>
        </p:sp>
      </p:grpSp>
      <p:sp>
        <p:nvSpPr>
          <p:cNvPr id="6" name="Freeform 5"/>
          <p:cNvSpPr>
            <a:spLocks noChangeAspect="1" noChangeArrowheads="1"/>
          </p:cNvSpPr>
          <p:nvPr/>
        </p:nvSpPr>
        <p:spPr bwMode="auto">
          <a:xfrm>
            <a:off x="457200" y="2643789"/>
            <a:ext cx="381000" cy="377118"/>
          </a:xfrm>
          <a:custGeom>
            <a:avLst/>
            <a:gdLst>
              <a:gd name="T0" fmla="*/ 893 w 2599"/>
              <a:gd name="T1" fmla="*/ 562 h 2572"/>
              <a:gd name="T2" fmla="*/ 685 w 2599"/>
              <a:gd name="T3" fmla="*/ 649 h 2572"/>
              <a:gd name="T4" fmla="*/ 478 w 2599"/>
              <a:gd name="T5" fmla="*/ 562 h 2572"/>
              <a:gd name="T6" fmla="*/ 492 w 2599"/>
              <a:gd name="T7" fmla="*/ 221 h 2572"/>
              <a:gd name="T8" fmla="*/ 686 w 2599"/>
              <a:gd name="T9" fmla="*/ 0 h 2572"/>
              <a:gd name="T10" fmla="*/ 879 w 2599"/>
              <a:gd name="T11" fmla="*/ 221 h 2572"/>
              <a:gd name="T12" fmla="*/ 893 w 2599"/>
              <a:gd name="T13" fmla="*/ 562 h 2572"/>
              <a:gd name="T14" fmla="*/ 476 w 2599"/>
              <a:gd name="T15" fmla="*/ 1239 h 2572"/>
              <a:gd name="T16" fmla="*/ 283 w 2599"/>
              <a:gd name="T17" fmla="*/ 1018 h 2572"/>
              <a:gd name="T18" fmla="*/ 89 w 2599"/>
              <a:gd name="T19" fmla="*/ 1239 h 2572"/>
              <a:gd name="T20" fmla="*/ 75 w 2599"/>
              <a:gd name="T21" fmla="*/ 1579 h 2572"/>
              <a:gd name="T22" fmla="*/ 283 w 2599"/>
              <a:gd name="T23" fmla="*/ 1666 h 2572"/>
              <a:gd name="T24" fmla="*/ 491 w 2599"/>
              <a:gd name="T25" fmla="*/ 1579 h 2572"/>
              <a:gd name="T26" fmla="*/ 476 w 2599"/>
              <a:gd name="T27" fmla="*/ 1239 h 2572"/>
              <a:gd name="T28" fmla="*/ 1534 w 2599"/>
              <a:gd name="T29" fmla="*/ 1127 h 2572"/>
              <a:gd name="T30" fmla="*/ 1340 w 2599"/>
              <a:gd name="T31" fmla="*/ 906 h 2572"/>
              <a:gd name="T32" fmla="*/ 1148 w 2599"/>
              <a:gd name="T33" fmla="*/ 1127 h 2572"/>
              <a:gd name="T34" fmla="*/ 1133 w 2599"/>
              <a:gd name="T35" fmla="*/ 1467 h 2572"/>
              <a:gd name="T36" fmla="*/ 1340 w 2599"/>
              <a:gd name="T37" fmla="*/ 1554 h 2572"/>
              <a:gd name="T38" fmla="*/ 1548 w 2599"/>
              <a:gd name="T39" fmla="*/ 1467 h 2572"/>
              <a:gd name="T40" fmla="*/ 1534 w 2599"/>
              <a:gd name="T41" fmla="*/ 1127 h 2572"/>
              <a:gd name="T42" fmla="*/ 1132 w 2599"/>
              <a:gd name="T43" fmla="*/ 2144 h 2572"/>
              <a:gd name="T44" fmla="*/ 939 w 2599"/>
              <a:gd name="T45" fmla="*/ 1922 h 2572"/>
              <a:gd name="T46" fmla="*/ 745 w 2599"/>
              <a:gd name="T47" fmla="*/ 2144 h 2572"/>
              <a:gd name="T48" fmla="*/ 731 w 2599"/>
              <a:gd name="T49" fmla="*/ 2485 h 2572"/>
              <a:gd name="T50" fmla="*/ 939 w 2599"/>
              <a:gd name="T51" fmla="*/ 2571 h 2572"/>
              <a:gd name="T52" fmla="*/ 1146 w 2599"/>
              <a:gd name="T53" fmla="*/ 2485 h 2572"/>
              <a:gd name="T54" fmla="*/ 1132 w 2599"/>
              <a:gd name="T55" fmla="*/ 2144 h 2572"/>
              <a:gd name="T56" fmla="*/ 2508 w 2599"/>
              <a:gd name="T57" fmla="*/ 779 h 2572"/>
              <a:gd name="T58" fmla="*/ 2315 w 2599"/>
              <a:gd name="T59" fmla="*/ 558 h 2572"/>
              <a:gd name="T60" fmla="*/ 2122 w 2599"/>
              <a:gd name="T61" fmla="*/ 779 h 2572"/>
              <a:gd name="T62" fmla="*/ 2107 w 2599"/>
              <a:gd name="T63" fmla="*/ 1120 h 2572"/>
              <a:gd name="T64" fmla="*/ 2315 w 2599"/>
              <a:gd name="T65" fmla="*/ 1207 h 2572"/>
              <a:gd name="T66" fmla="*/ 2523 w 2599"/>
              <a:gd name="T67" fmla="*/ 1120 h 2572"/>
              <a:gd name="T68" fmla="*/ 2508 w 2599"/>
              <a:gd name="T69" fmla="*/ 779 h 2572"/>
              <a:gd name="T70" fmla="*/ 2106 w 2599"/>
              <a:gd name="T71" fmla="*/ 1796 h 2572"/>
              <a:gd name="T72" fmla="*/ 1913 w 2599"/>
              <a:gd name="T73" fmla="*/ 1575 h 2572"/>
              <a:gd name="T74" fmla="*/ 1719 w 2599"/>
              <a:gd name="T75" fmla="*/ 1796 h 2572"/>
              <a:gd name="T76" fmla="*/ 1704 w 2599"/>
              <a:gd name="T77" fmla="*/ 2137 h 2572"/>
              <a:gd name="T78" fmla="*/ 1913 w 2599"/>
              <a:gd name="T79" fmla="*/ 2224 h 2572"/>
              <a:gd name="T80" fmla="*/ 2121 w 2599"/>
              <a:gd name="T81" fmla="*/ 2137 h 2572"/>
              <a:gd name="T82" fmla="*/ 2106 w 2599"/>
              <a:gd name="T83" fmla="*/ 1796 h 2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9" h="2572">
                <a:moveTo>
                  <a:pt x="893" y="562"/>
                </a:moveTo>
                <a:cubicBezTo>
                  <a:pt x="845" y="627"/>
                  <a:pt x="762" y="649"/>
                  <a:pt x="685" y="649"/>
                </a:cubicBezTo>
                <a:cubicBezTo>
                  <a:pt x="607" y="649"/>
                  <a:pt x="526" y="627"/>
                  <a:pt x="478" y="562"/>
                </a:cubicBezTo>
                <a:cubicBezTo>
                  <a:pt x="403" y="462"/>
                  <a:pt x="431" y="320"/>
                  <a:pt x="492" y="221"/>
                </a:cubicBezTo>
                <a:cubicBezTo>
                  <a:pt x="543" y="139"/>
                  <a:pt x="612" y="63"/>
                  <a:pt x="686" y="0"/>
                </a:cubicBezTo>
                <a:cubicBezTo>
                  <a:pt x="759" y="63"/>
                  <a:pt x="828" y="139"/>
                  <a:pt x="879" y="221"/>
                </a:cubicBezTo>
                <a:cubicBezTo>
                  <a:pt x="940" y="320"/>
                  <a:pt x="968" y="462"/>
                  <a:pt x="893" y="562"/>
                </a:cubicBezTo>
                <a:close/>
                <a:moveTo>
                  <a:pt x="476" y="1239"/>
                </a:moveTo>
                <a:cubicBezTo>
                  <a:pt x="425" y="1157"/>
                  <a:pt x="356" y="1081"/>
                  <a:pt x="283" y="1018"/>
                </a:cubicBezTo>
                <a:cubicBezTo>
                  <a:pt x="209" y="1081"/>
                  <a:pt x="141" y="1157"/>
                  <a:pt x="89" y="1239"/>
                </a:cubicBezTo>
                <a:cubicBezTo>
                  <a:pt x="28" y="1337"/>
                  <a:pt x="0" y="1479"/>
                  <a:pt x="75" y="1579"/>
                </a:cubicBezTo>
                <a:cubicBezTo>
                  <a:pt x="123" y="1644"/>
                  <a:pt x="205" y="1666"/>
                  <a:pt x="283" y="1666"/>
                </a:cubicBezTo>
                <a:cubicBezTo>
                  <a:pt x="361" y="1666"/>
                  <a:pt x="442" y="1644"/>
                  <a:pt x="491" y="1579"/>
                </a:cubicBezTo>
                <a:cubicBezTo>
                  <a:pt x="565" y="1479"/>
                  <a:pt x="538" y="1337"/>
                  <a:pt x="476" y="1239"/>
                </a:cubicBezTo>
                <a:close/>
                <a:moveTo>
                  <a:pt x="1534" y="1127"/>
                </a:moveTo>
                <a:cubicBezTo>
                  <a:pt x="1482" y="1045"/>
                  <a:pt x="1414" y="969"/>
                  <a:pt x="1340" y="906"/>
                </a:cubicBezTo>
                <a:cubicBezTo>
                  <a:pt x="1268" y="969"/>
                  <a:pt x="1199" y="1045"/>
                  <a:pt x="1148" y="1127"/>
                </a:cubicBezTo>
                <a:cubicBezTo>
                  <a:pt x="1086" y="1226"/>
                  <a:pt x="1059" y="1367"/>
                  <a:pt x="1133" y="1467"/>
                </a:cubicBezTo>
                <a:cubicBezTo>
                  <a:pt x="1182" y="1532"/>
                  <a:pt x="1264" y="1554"/>
                  <a:pt x="1340" y="1554"/>
                </a:cubicBezTo>
                <a:cubicBezTo>
                  <a:pt x="1418" y="1554"/>
                  <a:pt x="1500" y="1532"/>
                  <a:pt x="1548" y="1467"/>
                </a:cubicBezTo>
                <a:cubicBezTo>
                  <a:pt x="1623" y="1367"/>
                  <a:pt x="1595" y="1226"/>
                  <a:pt x="1534" y="1127"/>
                </a:cubicBezTo>
                <a:close/>
                <a:moveTo>
                  <a:pt x="1132" y="2144"/>
                </a:moveTo>
                <a:cubicBezTo>
                  <a:pt x="1080" y="2062"/>
                  <a:pt x="1012" y="1986"/>
                  <a:pt x="939" y="1922"/>
                </a:cubicBezTo>
                <a:cubicBezTo>
                  <a:pt x="865" y="1986"/>
                  <a:pt x="796" y="2062"/>
                  <a:pt x="745" y="2144"/>
                </a:cubicBezTo>
                <a:cubicBezTo>
                  <a:pt x="684" y="2243"/>
                  <a:pt x="656" y="2385"/>
                  <a:pt x="731" y="2485"/>
                </a:cubicBezTo>
                <a:cubicBezTo>
                  <a:pt x="779" y="2550"/>
                  <a:pt x="861" y="2571"/>
                  <a:pt x="939" y="2571"/>
                </a:cubicBezTo>
                <a:cubicBezTo>
                  <a:pt x="1016" y="2571"/>
                  <a:pt x="1098" y="2550"/>
                  <a:pt x="1146" y="2485"/>
                </a:cubicBezTo>
                <a:cubicBezTo>
                  <a:pt x="1221" y="2385"/>
                  <a:pt x="1193" y="2243"/>
                  <a:pt x="1132" y="2144"/>
                </a:cubicBezTo>
                <a:close/>
                <a:moveTo>
                  <a:pt x="2508" y="779"/>
                </a:moveTo>
                <a:cubicBezTo>
                  <a:pt x="2457" y="696"/>
                  <a:pt x="2389" y="621"/>
                  <a:pt x="2315" y="558"/>
                </a:cubicBezTo>
                <a:cubicBezTo>
                  <a:pt x="2241" y="621"/>
                  <a:pt x="2173" y="696"/>
                  <a:pt x="2122" y="779"/>
                </a:cubicBezTo>
                <a:cubicBezTo>
                  <a:pt x="2061" y="878"/>
                  <a:pt x="2032" y="1020"/>
                  <a:pt x="2107" y="1120"/>
                </a:cubicBezTo>
                <a:cubicBezTo>
                  <a:pt x="2156" y="1185"/>
                  <a:pt x="2237" y="1207"/>
                  <a:pt x="2315" y="1207"/>
                </a:cubicBezTo>
                <a:cubicBezTo>
                  <a:pt x="2393" y="1207"/>
                  <a:pt x="2475" y="1185"/>
                  <a:pt x="2523" y="1120"/>
                </a:cubicBezTo>
                <a:cubicBezTo>
                  <a:pt x="2598" y="1020"/>
                  <a:pt x="2570" y="878"/>
                  <a:pt x="2508" y="779"/>
                </a:cubicBezTo>
                <a:close/>
                <a:moveTo>
                  <a:pt x="2106" y="1796"/>
                </a:moveTo>
                <a:cubicBezTo>
                  <a:pt x="2054" y="1714"/>
                  <a:pt x="1987" y="1638"/>
                  <a:pt x="1913" y="1575"/>
                </a:cubicBezTo>
                <a:cubicBezTo>
                  <a:pt x="1839" y="1638"/>
                  <a:pt x="1771" y="1714"/>
                  <a:pt x="1719" y="1796"/>
                </a:cubicBezTo>
                <a:cubicBezTo>
                  <a:pt x="1657" y="1895"/>
                  <a:pt x="1630" y="2037"/>
                  <a:pt x="1704" y="2137"/>
                </a:cubicBezTo>
                <a:cubicBezTo>
                  <a:pt x="1753" y="2202"/>
                  <a:pt x="1835" y="2224"/>
                  <a:pt x="1913" y="2224"/>
                </a:cubicBezTo>
                <a:cubicBezTo>
                  <a:pt x="1990" y="2224"/>
                  <a:pt x="2072" y="2202"/>
                  <a:pt x="2121" y="2137"/>
                </a:cubicBezTo>
                <a:cubicBezTo>
                  <a:pt x="2195" y="2037"/>
                  <a:pt x="2168" y="1895"/>
                  <a:pt x="2106" y="1796"/>
                </a:cubicBezTo>
                <a:close/>
              </a:path>
            </a:pathLst>
          </a:custGeom>
          <a:solidFill>
            <a:schemeClr val="bg1"/>
          </a:solidFill>
          <a:ln>
            <a:noFill/>
          </a:ln>
          <a:effectLst/>
        </p:spPr>
        <p:txBody>
          <a:bodyPr wrap="none" anchor="ctr"/>
          <a:lstStyle/>
          <a:p>
            <a:pPr defTabSz="914400"/>
            <a:endParaRPr lang="en-US">
              <a:solidFill>
                <a:schemeClr val="tx2"/>
              </a:solidFill>
            </a:endParaRPr>
          </a:p>
        </p:txBody>
      </p:sp>
    </p:spTree>
    <p:extLst>
      <p:ext uri="{BB962C8B-B14F-4D97-AF65-F5344CB8AC3E}">
        <p14:creationId xmlns:p14="http://schemas.microsoft.com/office/powerpoint/2010/main" val="185159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23383" y="606589"/>
            <a:ext cx="2565105" cy="1639539"/>
            <a:chOff x="1637413" y="970542"/>
            <a:chExt cx="4104168" cy="2623263"/>
          </a:xfrm>
        </p:grpSpPr>
        <p:sp>
          <p:nvSpPr>
            <p:cNvPr id="3" name="TextBox 2"/>
            <p:cNvSpPr txBox="1"/>
            <p:nvPr/>
          </p:nvSpPr>
          <p:spPr>
            <a:xfrm>
              <a:off x="1637413" y="970542"/>
              <a:ext cx="4104168" cy="23575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8574" tIns="28574" rIns="28574" bIns="28574" numCol="1" spcCol="38100" rtlCol="0" anchor="t">
              <a:spAutoFit/>
            </a:bodyPr>
            <a:lstStyle/>
            <a:p>
              <a:pPr defTabSz="571500" hangingPunct="0"/>
              <a:r>
                <a:rPr lang="en-US" sz="2400" dirty="0" smtClean="0">
                  <a:solidFill>
                    <a:srgbClr val="002060"/>
                  </a:solidFill>
                  <a:latin typeface="Helvetica Neue Thin" charset="0"/>
                  <a:ea typeface="Helvetica Neue Thin" charset="0"/>
                  <a:cs typeface="Helvetica Neue Thin" charset="0"/>
                  <a:sym typeface="Arial"/>
                </a:rPr>
                <a:t>Cognitive </a:t>
              </a:r>
              <a:r>
                <a:rPr lang="en-US" sz="2400" dirty="0">
                  <a:solidFill>
                    <a:srgbClr val="002060"/>
                  </a:solidFill>
                  <a:latin typeface="Helvetica Neue Thin" charset="0"/>
                  <a:ea typeface="Helvetica Neue Thin" charset="0"/>
                  <a:cs typeface="Helvetica Neue Thin" charset="0"/>
                  <a:sym typeface="Arial"/>
                </a:rPr>
                <a:t>I</a:t>
              </a:r>
              <a:r>
                <a:rPr lang="en-US" sz="2400" dirty="0" smtClean="0">
                  <a:solidFill>
                    <a:srgbClr val="002060"/>
                  </a:solidFill>
                  <a:latin typeface="Helvetica Neue Thin" charset="0"/>
                  <a:ea typeface="Helvetica Neue Thin" charset="0"/>
                  <a:cs typeface="Helvetica Neue Thin" charset="0"/>
                  <a:sym typeface="Arial"/>
                </a:rPr>
                <a:t>s Transforming</a:t>
              </a:r>
              <a:endParaRPr lang="en-US" sz="3200" spc="188" dirty="0">
                <a:solidFill>
                  <a:srgbClr val="002060"/>
                </a:solidFill>
                <a:latin typeface="Helvetica Neue Thin" charset="0"/>
                <a:ea typeface="Helvetica Neue Thin" charset="0"/>
                <a:cs typeface="Helvetica Neue Thin" charset="0"/>
                <a:sym typeface="Arial"/>
              </a:endParaRPr>
            </a:p>
            <a:p>
              <a:pPr defTabSz="571500" hangingPunct="0"/>
              <a:r>
                <a:rPr lang="en-US" sz="4400" b="1" spc="188" dirty="0" smtClean="0">
                  <a:solidFill>
                    <a:srgbClr val="002060"/>
                  </a:solidFill>
                  <a:latin typeface="Helvetica Neue" charset="0"/>
                  <a:ea typeface="Helvetica Neue" charset="0"/>
                  <a:cs typeface="Helvetica Neue" charset="0"/>
                  <a:sym typeface="Arial"/>
                </a:rPr>
                <a:t>Aviation</a:t>
              </a:r>
              <a:endParaRPr lang="en-US" sz="3200" b="1" spc="188" dirty="0">
                <a:solidFill>
                  <a:srgbClr val="002060"/>
                </a:solidFill>
                <a:latin typeface="Helvetica Neue" charset="0"/>
                <a:ea typeface="Helvetica Neue" charset="0"/>
                <a:cs typeface="Helvetica Neue" charset="0"/>
                <a:sym typeface="Arial"/>
              </a:endParaRPr>
            </a:p>
          </p:txBody>
        </p:sp>
        <p:cxnSp>
          <p:nvCxnSpPr>
            <p:cNvPr id="4" name="Straight Connector 3"/>
            <p:cNvCxnSpPr/>
            <p:nvPr/>
          </p:nvCxnSpPr>
          <p:spPr>
            <a:xfrm>
              <a:off x="1637413" y="3572540"/>
              <a:ext cx="3912782" cy="21265"/>
            </a:xfrm>
            <a:prstGeom prst="line">
              <a:avLst/>
            </a:prstGeom>
            <a:noFill/>
            <a:ln w="25400" cap="flat">
              <a:solidFill>
                <a:srgbClr val="00206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pic>
        <p:nvPicPr>
          <p:cNvPr id="6" name="Picture 5"/>
          <p:cNvPicPr>
            <a:picLocks noChangeAspect="1"/>
          </p:cNvPicPr>
          <p:nvPr/>
        </p:nvPicPr>
        <p:blipFill>
          <a:blip r:embed="rId3" cstate="email">
            <a:duotone>
              <a:prstClr val="black"/>
              <a:schemeClr val="accent2">
                <a:tint val="45000"/>
                <a:satMod val="400000"/>
              </a:schemeClr>
            </a:duotone>
            <a:lum bright="-40000"/>
            <a:extLst>
              <a:ext uri="{28A0092B-C50C-407E-A947-70E740481C1C}">
                <a14:useLocalDpi xmlns:a14="http://schemas.microsoft.com/office/drawing/2010/main"/>
              </a:ext>
            </a:extLst>
          </a:blip>
          <a:stretch>
            <a:fillRect/>
          </a:stretch>
        </p:blipFill>
        <p:spPr>
          <a:xfrm>
            <a:off x="1676400" y="3257550"/>
            <a:ext cx="762000" cy="762000"/>
          </a:xfrm>
          <a:prstGeom prst="rect">
            <a:avLst/>
          </a:prstGeom>
          <a:noFill/>
        </p:spPr>
      </p:pic>
      <p:sp>
        <p:nvSpPr>
          <p:cNvPr id="8" name="Rectangle 7"/>
          <p:cNvSpPr/>
          <p:nvPr/>
        </p:nvSpPr>
        <p:spPr>
          <a:xfrm>
            <a:off x="4154008" y="318977"/>
            <a:ext cx="4743450" cy="1005840"/>
          </a:xfrm>
          <a:prstGeom prst="rect">
            <a:avLst/>
          </a:prstGeom>
          <a:solidFill>
            <a:schemeClr val="accent5">
              <a:alpha val="9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0819" tIns="40819" rIns="40819" bIns="40819" numCol="1" spcCol="38100" rtlCol="0" anchor="t">
            <a:spAutoFit/>
          </a:bodyPr>
          <a:lstStyle/>
          <a:p>
            <a:pPr algn="ctr" defTabSz="571500" hangingPunct="0"/>
            <a:endParaRPr lang="en-US" sz="1625">
              <a:solidFill>
                <a:srgbClr val="808080"/>
              </a:solidFill>
              <a:latin typeface="+mj-lt"/>
              <a:ea typeface="+mj-ea"/>
              <a:cs typeface="+mj-cs"/>
              <a:sym typeface="Arial"/>
            </a:endParaRPr>
          </a:p>
        </p:txBody>
      </p:sp>
      <p:sp>
        <p:nvSpPr>
          <p:cNvPr id="9" name="Rectangle 8"/>
          <p:cNvSpPr/>
          <p:nvPr/>
        </p:nvSpPr>
        <p:spPr>
          <a:xfrm>
            <a:off x="4154008" y="1529837"/>
            <a:ext cx="4743450" cy="1005840"/>
          </a:xfrm>
          <a:prstGeom prst="rect">
            <a:avLst/>
          </a:prstGeom>
          <a:solidFill>
            <a:schemeClr val="accent5">
              <a:alpha val="9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0819" tIns="40819" rIns="40819" bIns="40819" numCol="1" spcCol="38100" rtlCol="0" anchor="t">
            <a:spAutoFit/>
          </a:bodyPr>
          <a:lstStyle/>
          <a:p>
            <a:pPr algn="ctr" defTabSz="571500" hangingPunct="0"/>
            <a:endParaRPr lang="en-US" sz="1625">
              <a:solidFill>
                <a:srgbClr val="808080"/>
              </a:solidFill>
              <a:latin typeface="+mj-lt"/>
              <a:ea typeface="+mj-ea"/>
              <a:cs typeface="+mj-cs"/>
              <a:sym typeface="Arial"/>
            </a:endParaRPr>
          </a:p>
        </p:txBody>
      </p:sp>
      <p:sp>
        <p:nvSpPr>
          <p:cNvPr id="10" name="Rectangle 9"/>
          <p:cNvSpPr/>
          <p:nvPr/>
        </p:nvSpPr>
        <p:spPr>
          <a:xfrm>
            <a:off x="4154008" y="2740697"/>
            <a:ext cx="4743450" cy="1005840"/>
          </a:xfrm>
          <a:prstGeom prst="rect">
            <a:avLst/>
          </a:prstGeom>
          <a:solidFill>
            <a:schemeClr val="accent5">
              <a:alpha val="9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0819" tIns="40819" rIns="40819" bIns="40819" numCol="1" spcCol="38100" rtlCol="0" anchor="t">
            <a:spAutoFit/>
          </a:bodyPr>
          <a:lstStyle/>
          <a:p>
            <a:pPr algn="ctr" defTabSz="571500" hangingPunct="0"/>
            <a:endParaRPr lang="en-US" sz="1625">
              <a:solidFill>
                <a:srgbClr val="808080"/>
              </a:solidFill>
              <a:latin typeface="+mj-lt"/>
              <a:ea typeface="+mj-ea"/>
              <a:cs typeface="+mj-cs"/>
              <a:sym typeface="Arial"/>
            </a:endParaRPr>
          </a:p>
        </p:txBody>
      </p:sp>
      <p:sp>
        <p:nvSpPr>
          <p:cNvPr id="11" name="Rectangle 10"/>
          <p:cNvSpPr/>
          <p:nvPr/>
        </p:nvSpPr>
        <p:spPr>
          <a:xfrm>
            <a:off x="4154008" y="3951554"/>
            <a:ext cx="4743450" cy="1005840"/>
          </a:xfrm>
          <a:prstGeom prst="rect">
            <a:avLst/>
          </a:prstGeom>
          <a:solidFill>
            <a:schemeClr val="accent5">
              <a:alpha val="9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0819" tIns="40819" rIns="40819" bIns="40819" numCol="1" spcCol="38100" rtlCol="0" anchor="t">
            <a:spAutoFit/>
          </a:bodyPr>
          <a:lstStyle/>
          <a:p>
            <a:pPr algn="ctr" defTabSz="571500" hangingPunct="0"/>
            <a:endParaRPr lang="en-US" sz="1625">
              <a:solidFill>
                <a:srgbClr val="808080"/>
              </a:solidFill>
              <a:latin typeface="+mj-lt"/>
              <a:ea typeface="+mj-ea"/>
              <a:cs typeface="+mj-cs"/>
              <a:sym typeface="Arial"/>
            </a:endParaRPr>
          </a:p>
        </p:txBody>
      </p:sp>
      <p:sp>
        <p:nvSpPr>
          <p:cNvPr id="12" name="TextBox 11"/>
          <p:cNvSpPr txBox="1"/>
          <p:nvPr/>
        </p:nvSpPr>
        <p:spPr>
          <a:xfrm>
            <a:off x="4390748" y="542976"/>
            <a:ext cx="1518619" cy="5578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8574" tIns="28574" rIns="28574" bIns="28574" numCol="1" spcCol="38100" rtlCol="0" anchor="t">
            <a:spAutoFit/>
          </a:bodyPr>
          <a:lstStyle/>
          <a:p>
            <a:pPr defTabSz="571500" hangingPunct="0"/>
            <a:r>
              <a:rPr lang="en-US" sz="1625" b="1" dirty="0" smtClean="0">
                <a:solidFill>
                  <a:srgbClr val="FFFFFF"/>
                </a:solidFill>
                <a:latin typeface="Helvetica Neue" charset="0"/>
                <a:ea typeface="Helvetica Neue" charset="0"/>
                <a:cs typeface="Helvetica Neue" charset="0"/>
                <a:sym typeface="Arial"/>
              </a:rPr>
              <a:t>PASSENGERS </a:t>
            </a:r>
            <a:br>
              <a:rPr lang="en-US" sz="1625" b="1" dirty="0" smtClean="0">
                <a:solidFill>
                  <a:srgbClr val="FFFFFF"/>
                </a:solidFill>
                <a:latin typeface="Helvetica Neue" charset="0"/>
                <a:ea typeface="Helvetica Neue" charset="0"/>
                <a:cs typeface="Helvetica Neue" charset="0"/>
                <a:sym typeface="Arial"/>
              </a:rPr>
            </a:br>
            <a:r>
              <a:rPr lang="en-US" sz="1625" b="1" dirty="0" smtClean="0">
                <a:solidFill>
                  <a:srgbClr val="FFFFFF"/>
                </a:solidFill>
                <a:latin typeface="Helvetica Neue" charset="0"/>
                <a:ea typeface="Helvetica Neue" charset="0"/>
                <a:cs typeface="Helvetica Neue" charset="0"/>
                <a:sym typeface="Arial"/>
              </a:rPr>
              <a:t>&amp; CREW</a:t>
            </a:r>
            <a:endParaRPr lang="en-US" sz="1625" b="1" dirty="0">
              <a:solidFill>
                <a:srgbClr val="FFFFFF"/>
              </a:solidFill>
              <a:latin typeface="Helvetica Neue" charset="0"/>
              <a:ea typeface="Helvetica Neue" charset="0"/>
              <a:cs typeface="Helvetica Neue" charset="0"/>
              <a:sym typeface="Arial"/>
            </a:endParaRPr>
          </a:p>
        </p:txBody>
      </p:sp>
      <p:sp>
        <p:nvSpPr>
          <p:cNvPr id="13" name="TextBox 12"/>
          <p:cNvSpPr txBox="1"/>
          <p:nvPr/>
        </p:nvSpPr>
        <p:spPr>
          <a:xfrm>
            <a:off x="4390748" y="1753836"/>
            <a:ext cx="1006684" cy="5578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8574" tIns="28574" rIns="28574" bIns="28574" numCol="1" spcCol="38100" rtlCol="0" anchor="t">
            <a:spAutoFit/>
          </a:bodyPr>
          <a:lstStyle/>
          <a:p>
            <a:pPr algn="ctr" defTabSz="571500" hangingPunct="0"/>
            <a:r>
              <a:rPr lang="en-US" sz="1625" b="1" dirty="0" smtClean="0">
                <a:solidFill>
                  <a:srgbClr val="FFFFFF"/>
                </a:solidFill>
                <a:latin typeface="Helvetica Neue" charset="0"/>
                <a:ea typeface="Helvetica Neue" charset="0"/>
                <a:cs typeface="Helvetica Neue" charset="0"/>
                <a:sym typeface="Arial"/>
              </a:rPr>
              <a:t>WORKER </a:t>
            </a:r>
            <a:br>
              <a:rPr lang="en-US" sz="1625" b="1" dirty="0" smtClean="0">
                <a:solidFill>
                  <a:srgbClr val="FFFFFF"/>
                </a:solidFill>
                <a:latin typeface="Helvetica Neue" charset="0"/>
                <a:ea typeface="Helvetica Neue" charset="0"/>
                <a:cs typeface="Helvetica Neue" charset="0"/>
                <a:sym typeface="Arial"/>
              </a:rPr>
            </a:br>
            <a:r>
              <a:rPr lang="en-US" sz="1625" b="1" dirty="0" smtClean="0">
                <a:solidFill>
                  <a:srgbClr val="FFFFFF"/>
                </a:solidFill>
                <a:latin typeface="Helvetica Neue" charset="0"/>
                <a:ea typeface="Helvetica Neue" charset="0"/>
                <a:cs typeface="Helvetica Neue" charset="0"/>
                <a:sym typeface="Arial"/>
              </a:rPr>
              <a:t>SAFETY</a:t>
            </a:r>
            <a:endParaRPr lang="en-US" sz="1625" b="1" dirty="0">
              <a:solidFill>
                <a:srgbClr val="FFFFFF"/>
              </a:solidFill>
              <a:latin typeface="Helvetica Neue" charset="0"/>
              <a:ea typeface="Helvetica Neue" charset="0"/>
              <a:cs typeface="Helvetica Neue" charset="0"/>
              <a:sym typeface="Arial"/>
            </a:endParaRPr>
          </a:p>
        </p:txBody>
      </p:sp>
      <p:sp>
        <p:nvSpPr>
          <p:cNvPr id="14" name="TextBox 13"/>
          <p:cNvSpPr txBox="1"/>
          <p:nvPr/>
        </p:nvSpPr>
        <p:spPr>
          <a:xfrm>
            <a:off x="4390748" y="3089730"/>
            <a:ext cx="140589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8574" tIns="28574" rIns="28574" bIns="28574" numCol="1" spcCol="38100" rtlCol="0" anchor="t">
            <a:spAutoFit/>
          </a:bodyPr>
          <a:lstStyle/>
          <a:p>
            <a:pPr algn="ctr" defTabSz="571500" hangingPunct="0"/>
            <a:r>
              <a:rPr lang="en-US" sz="1625" b="1" dirty="0">
                <a:solidFill>
                  <a:srgbClr val="FFFFFF"/>
                </a:solidFill>
                <a:latin typeface="Helvetica Neue" charset="0"/>
                <a:ea typeface="Helvetica Neue" charset="0"/>
                <a:cs typeface="Helvetica Neue" charset="0"/>
                <a:sym typeface="Arial"/>
              </a:rPr>
              <a:t>OPERATIONS</a:t>
            </a:r>
          </a:p>
        </p:txBody>
      </p:sp>
      <p:sp>
        <p:nvSpPr>
          <p:cNvPr id="15" name="TextBox 14"/>
          <p:cNvSpPr txBox="1"/>
          <p:nvPr/>
        </p:nvSpPr>
        <p:spPr>
          <a:xfrm>
            <a:off x="4390748" y="4175553"/>
            <a:ext cx="1032332" cy="5578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8574" tIns="28574" rIns="28574" bIns="28574" numCol="1" spcCol="38100" rtlCol="0" anchor="t">
            <a:spAutoFit/>
          </a:bodyPr>
          <a:lstStyle/>
          <a:p>
            <a:pPr algn="ctr" defTabSz="571500" hangingPunct="0"/>
            <a:r>
              <a:rPr lang="en-US" sz="1625" b="1" dirty="0" smtClean="0">
                <a:solidFill>
                  <a:srgbClr val="FFFFFF"/>
                </a:solidFill>
                <a:latin typeface="Helvetica Neue" charset="0"/>
                <a:ea typeface="Helvetica Neue" charset="0"/>
                <a:cs typeface="Helvetica Neue" charset="0"/>
                <a:sym typeface="Arial"/>
              </a:rPr>
              <a:t>OVERALL</a:t>
            </a:r>
            <a:br>
              <a:rPr lang="en-US" sz="1625" b="1" dirty="0" smtClean="0">
                <a:solidFill>
                  <a:srgbClr val="FFFFFF"/>
                </a:solidFill>
                <a:latin typeface="Helvetica Neue" charset="0"/>
                <a:ea typeface="Helvetica Neue" charset="0"/>
                <a:cs typeface="Helvetica Neue" charset="0"/>
                <a:sym typeface="Arial"/>
              </a:rPr>
            </a:br>
            <a:r>
              <a:rPr lang="en-US" sz="1625" b="1" dirty="0" smtClean="0">
                <a:solidFill>
                  <a:srgbClr val="FFFFFF"/>
                </a:solidFill>
                <a:latin typeface="Helvetica Neue" charset="0"/>
                <a:ea typeface="Helvetica Neue" charset="0"/>
                <a:cs typeface="Helvetica Neue" charset="0"/>
                <a:sym typeface="Arial"/>
              </a:rPr>
              <a:t>AIRLINE</a:t>
            </a:r>
            <a:endParaRPr lang="en-US" sz="1625" b="1" dirty="0">
              <a:solidFill>
                <a:srgbClr val="FFFFFF"/>
              </a:solidFill>
              <a:latin typeface="Helvetica Neue" charset="0"/>
              <a:ea typeface="Helvetica Neue" charset="0"/>
              <a:cs typeface="Helvetica Neue" charset="0"/>
              <a:sym typeface="Arial"/>
            </a:endParaRPr>
          </a:p>
        </p:txBody>
      </p:sp>
      <p:sp>
        <p:nvSpPr>
          <p:cNvPr id="16" name="TextBox 15"/>
          <p:cNvSpPr txBox="1"/>
          <p:nvPr/>
        </p:nvSpPr>
        <p:spPr>
          <a:xfrm>
            <a:off x="6248400" y="453496"/>
            <a:ext cx="2617274" cy="744421"/>
          </a:xfrm>
          <a:prstGeom prst="rect">
            <a:avLst/>
          </a:prstGeom>
          <a:noFill/>
        </p:spPr>
        <p:txBody>
          <a:bodyPr wrap="square" lIns="51416" tIns="25711" rIns="51416" bIns="25711" rtlCol="0">
            <a:spAutoFit/>
          </a:bodyPr>
          <a:lstStyle/>
          <a:p>
            <a:pPr algn="l"/>
            <a:r>
              <a:rPr lang="en-US" sz="1500" dirty="0" smtClean="0">
                <a:solidFill>
                  <a:srgbClr val="FFFFFF"/>
                </a:solidFill>
                <a:latin typeface="Helvetica Neue Light" charset="0"/>
                <a:ea typeface="Helvetica Neue Light" charset="0"/>
                <a:cs typeface="Helvetica Neue Light" charset="0"/>
              </a:rPr>
              <a:t>Detect &amp; mitigate turbulence risks to prevent injury &amp; unplanned maintenance</a:t>
            </a:r>
            <a:endParaRPr lang="en-US" sz="1500" dirty="0">
              <a:solidFill>
                <a:srgbClr val="FFFFFF"/>
              </a:solidFill>
              <a:latin typeface="Helvetica Neue Light" charset="0"/>
              <a:ea typeface="Helvetica Neue Light" charset="0"/>
              <a:cs typeface="Helvetica Neue Light" charset="0"/>
            </a:endParaRPr>
          </a:p>
        </p:txBody>
      </p:sp>
      <p:sp>
        <p:nvSpPr>
          <p:cNvPr id="17" name="TextBox 16"/>
          <p:cNvSpPr txBox="1"/>
          <p:nvPr/>
        </p:nvSpPr>
        <p:spPr>
          <a:xfrm>
            <a:off x="6248400" y="1518064"/>
            <a:ext cx="2617274" cy="1206086"/>
          </a:xfrm>
          <a:prstGeom prst="rect">
            <a:avLst/>
          </a:prstGeom>
          <a:noFill/>
        </p:spPr>
        <p:txBody>
          <a:bodyPr wrap="square" lIns="51416" tIns="25711" rIns="51416" bIns="25711" rtlCol="0">
            <a:spAutoFit/>
          </a:bodyPr>
          <a:lstStyle>
            <a:defPPr>
              <a:defRPr lang="en-US"/>
            </a:defPPr>
            <a:lvl1pPr marL="285750" indent="-285750">
              <a:buFont typeface="Arial"/>
              <a:buChar char="•"/>
              <a:defRPr sz="1600">
                <a:latin typeface="Avenir Book"/>
                <a:cs typeface="Avenir Book"/>
              </a:defRPr>
            </a:lvl1pPr>
          </a:lstStyle>
          <a:p>
            <a:pPr marL="0" indent="0">
              <a:buNone/>
            </a:pPr>
            <a:r>
              <a:rPr lang="en-US" sz="1500" dirty="0" smtClean="0">
                <a:solidFill>
                  <a:srgbClr val="FFFFFF"/>
                </a:solidFill>
                <a:latin typeface="Helvetica Neue Light" charset="0"/>
                <a:ea typeface="Helvetica Neue Light" charset="0"/>
                <a:cs typeface="Helvetica Neue Light" charset="0"/>
              </a:rPr>
              <a:t>Protect ground crew &amp; comply with safety policies by providing vital alerts about imminent severe weather</a:t>
            </a:r>
            <a:endParaRPr lang="en-US" sz="1500" dirty="0">
              <a:solidFill>
                <a:srgbClr val="FFFFFF"/>
              </a:solidFill>
              <a:latin typeface="Helvetica Neue Light" charset="0"/>
              <a:ea typeface="Helvetica Neue Light" charset="0"/>
              <a:cs typeface="Helvetica Neue Light" charset="0"/>
            </a:endParaRPr>
          </a:p>
          <a:p>
            <a:pPr marL="0" indent="0">
              <a:buNone/>
            </a:pPr>
            <a:endParaRPr lang="en-US" sz="1500" dirty="0">
              <a:solidFill>
                <a:srgbClr val="FFFFFF"/>
              </a:solidFill>
              <a:latin typeface="Helvetica Neue Light" charset="0"/>
              <a:ea typeface="Helvetica Neue Light" charset="0"/>
              <a:cs typeface="Helvetica Neue Light" charset="0"/>
            </a:endParaRPr>
          </a:p>
        </p:txBody>
      </p:sp>
      <p:sp>
        <p:nvSpPr>
          <p:cNvPr id="18" name="TextBox 17"/>
          <p:cNvSpPr txBox="1"/>
          <p:nvPr/>
        </p:nvSpPr>
        <p:spPr>
          <a:xfrm>
            <a:off x="6248400" y="2894129"/>
            <a:ext cx="2400300" cy="744421"/>
          </a:xfrm>
          <a:prstGeom prst="rect">
            <a:avLst/>
          </a:prstGeom>
          <a:noFill/>
        </p:spPr>
        <p:txBody>
          <a:bodyPr wrap="square" lIns="51416" tIns="25711" rIns="51416" bIns="25711" rtlCol="0">
            <a:spAutoFit/>
          </a:bodyPr>
          <a:lstStyle>
            <a:defPPr>
              <a:defRPr lang="en-US"/>
            </a:defPPr>
            <a:lvl1pPr marL="285750" indent="-285750">
              <a:buFont typeface="Arial"/>
              <a:buChar char="•"/>
              <a:defRPr sz="1600">
                <a:latin typeface="Avenir Book"/>
                <a:cs typeface="Avenir Book"/>
              </a:defRPr>
            </a:lvl1pPr>
          </a:lstStyle>
          <a:p>
            <a:pPr marL="0" indent="0">
              <a:buNone/>
            </a:pPr>
            <a:r>
              <a:rPr lang="en-US" sz="1500" dirty="0" smtClean="0">
                <a:solidFill>
                  <a:srgbClr val="FFFFFF"/>
                </a:solidFill>
                <a:latin typeface="Helvetica Neue Light" charset="0"/>
                <a:ea typeface="Helvetica Neue Light" charset="0"/>
                <a:cs typeface="Helvetica Neue Light" charset="0"/>
              </a:rPr>
              <a:t>Avoid bottlenecks on the ground with surface movement monitoring</a:t>
            </a:r>
            <a:endParaRPr lang="en-US" sz="1500" dirty="0">
              <a:solidFill>
                <a:srgbClr val="FFFFFF"/>
              </a:solidFill>
              <a:latin typeface="Helvetica Neue Light" charset="0"/>
              <a:ea typeface="Helvetica Neue Light" charset="0"/>
              <a:cs typeface="Helvetica Neue Light" charset="0"/>
            </a:endParaRPr>
          </a:p>
        </p:txBody>
      </p:sp>
      <p:sp>
        <p:nvSpPr>
          <p:cNvPr id="19" name="TextBox 18"/>
          <p:cNvSpPr txBox="1"/>
          <p:nvPr/>
        </p:nvSpPr>
        <p:spPr>
          <a:xfrm>
            <a:off x="6248400" y="3968736"/>
            <a:ext cx="2400300" cy="975254"/>
          </a:xfrm>
          <a:prstGeom prst="rect">
            <a:avLst/>
          </a:prstGeom>
          <a:noFill/>
        </p:spPr>
        <p:txBody>
          <a:bodyPr wrap="square" lIns="51416" tIns="25711" rIns="51416" bIns="25711" rtlCol="0">
            <a:spAutoFit/>
          </a:bodyPr>
          <a:lstStyle>
            <a:defPPr>
              <a:defRPr lang="en-US"/>
            </a:defPPr>
            <a:lvl1pPr marL="285750" indent="-285750">
              <a:buFont typeface="Arial"/>
              <a:buChar char="•"/>
              <a:defRPr sz="1600">
                <a:latin typeface="Avenir Book"/>
                <a:cs typeface="Avenir Book"/>
              </a:defRPr>
            </a:lvl1pPr>
          </a:lstStyle>
          <a:p>
            <a:pPr marL="0" indent="0">
              <a:buNone/>
            </a:pPr>
            <a:r>
              <a:rPr lang="en-US" sz="1500" dirty="0" smtClean="0">
                <a:solidFill>
                  <a:srgbClr val="FFFFFF"/>
                </a:solidFill>
                <a:latin typeface="Helvetica Neue Light" charset="0"/>
                <a:ea typeface="Helvetica Neue Light" charset="0"/>
                <a:cs typeface="Helvetica Neue Light" charset="0"/>
              </a:rPr>
              <a:t>Determine the proper amount of fuel contingency required, reducing unnecessary costs</a:t>
            </a:r>
            <a:endParaRPr lang="en-US" sz="1500" dirty="0">
              <a:solidFill>
                <a:srgbClr val="FFFFFF"/>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6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elcome to IBM (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5715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6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23383" y="606589"/>
            <a:ext cx="2565105" cy="1639539"/>
            <a:chOff x="1637413" y="970542"/>
            <a:chExt cx="4104168" cy="2623263"/>
          </a:xfrm>
        </p:grpSpPr>
        <p:sp>
          <p:nvSpPr>
            <p:cNvPr id="3" name="TextBox 2"/>
            <p:cNvSpPr txBox="1"/>
            <p:nvPr/>
          </p:nvSpPr>
          <p:spPr>
            <a:xfrm>
              <a:off x="1637413" y="970542"/>
              <a:ext cx="4104168" cy="23575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8574" tIns="28574" rIns="28574" bIns="28574" numCol="1" spcCol="38100" rtlCol="0" anchor="t">
              <a:spAutoFit/>
            </a:bodyPr>
            <a:lstStyle/>
            <a:p>
              <a:pPr defTabSz="571500" hangingPunct="0"/>
              <a:r>
                <a:rPr lang="en-US" sz="2400" dirty="0" smtClean="0">
                  <a:solidFill>
                    <a:srgbClr val="002060"/>
                  </a:solidFill>
                  <a:latin typeface="Helvetica Neue Thin" charset="0"/>
                  <a:ea typeface="Helvetica Neue Thin" charset="0"/>
                  <a:cs typeface="Helvetica Neue Thin" charset="0"/>
                  <a:sym typeface="Arial"/>
                </a:rPr>
                <a:t>Cognitive </a:t>
              </a:r>
              <a:r>
                <a:rPr lang="en-US" sz="2400" dirty="0">
                  <a:solidFill>
                    <a:srgbClr val="002060"/>
                  </a:solidFill>
                  <a:latin typeface="Helvetica Neue Thin" charset="0"/>
                  <a:ea typeface="Helvetica Neue Thin" charset="0"/>
                  <a:cs typeface="Helvetica Neue Thin" charset="0"/>
                  <a:sym typeface="Arial"/>
                </a:rPr>
                <a:t>I</a:t>
              </a:r>
              <a:r>
                <a:rPr lang="en-US" sz="2400" dirty="0" smtClean="0">
                  <a:solidFill>
                    <a:srgbClr val="002060"/>
                  </a:solidFill>
                  <a:latin typeface="Helvetica Neue Thin" charset="0"/>
                  <a:ea typeface="Helvetica Neue Thin" charset="0"/>
                  <a:cs typeface="Helvetica Neue Thin" charset="0"/>
                  <a:sym typeface="Arial"/>
                </a:rPr>
                <a:t>s Transforming</a:t>
              </a:r>
              <a:endParaRPr lang="en-US" sz="3200" spc="188" dirty="0">
                <a:solidFill>
                  <a:srgbClr val="002060"/>
                </a:solidFill>
                <a:latin typeface="Helvetica Neue Thin" charset="0"/>
                <a:ea typeface="Helvetica Neue Thin" charset="0"/>
                <a:cs typeface="Helvetica Neue Thin" charset="0"/>
                <a:sym typeface="Arial"/>
              </a:endParaRPr>
            </a:p>
            <a:p>
              <a:pPr defTabSz="571500" hangingPunct="0"/>
              <a:r>
                <a:rPr lang="en-US" sz="4400" b="1" spc="188" dirty="0" smtClean="0">
                  <a:solidFill>
                    <a:srgbClr val="002060"/>
                  </a:solidFill>
                  <a:latin typeface="Helvetica Neue" charset="0"/>
                  <a:ea typeface="Helvetica Neue" charset="0"/>
                  <a:cs typeface="Helvetica Neue" charset="0"/>
                  <a:sym typeface="Arial"/>
                </a:rPr>
                <a:t>Energy</a:t>
              </a:r>
              <a:endParaRPr lang="en-US" sz="3375" b="1" spc="188" dirty="0">
                <a:solidFill>
                  <a:srgbClr val="002060"/>
                </a:solidFill>
                <a:latin typeface="Helvetica Neue" charset="0"/>
                <a:ea typeface="Helvetica Neue" charset="0"/>
                <a:cs typeface="Helvetica Neue" charset="0"/>
                <a:sym typeface="Arial"/>
              </a:endParaRPr>
            </a:p>
          </p:txBody>
        </p:sp>
        <p:cxnSp>
          <p:nvCxnSpPr>
            <p:cNvPr id="4" name="Straight Connector 3"/>
            <p:cNvCxnSpPr/>
            <p:nvPr/>
          </p:nvCxnSpPr>
          <p:spPr>
            <a:xfrm>
              <a:off x="1637413" y="3572540"/>
              <a:ext cx="3912782" cy="21265"/>
            </a:xfrm>
            <a:prstGeom prst="line">
              <a:avLst/>
            </a:prstGeom>
            <a:noFill/>
            <a:ln w="25400" cap="flat">
              <a:solidFill>
                <a:srgbClr val="00206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pic>
        <p:nvPicPr>
          <p:cNvPr id="6" name="Picture 6" descr="http://www.energyskillsscotland.co.uk/media/389322/electricity-icon.png"/>
          <p:cNvPicPr>
            <a:picLocks noChangeAspect="1" noChangeArrowheads="1"/>
          </p:cNvPicPr>
          <p:nvPr/>
        </p:nvPicPr>
        <p:blipFill>
          <a:blip r:embed="rId3" cstate="print">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1676400" y="2952750"/>
            <a:ext cx="838200" cy="8382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 name="Group 6"/>
          <p:cNvGrpSpPr/>
          <p:nvPr/>
        </p:nvGrpSpPr>
        <p:grpSpPr>
          <a:xfrm>
            <a:off x="4154008" y="318977"/>
            <a:ext cx="4743450" cy="4744770"/>
            <a:chOff x="6646412" y="510363"/>
            <a:chExt cx="7589520" cy="7591634"/>
          </a:xfrm>
        </p:grpSpPr>
        <p:sp>
          <p:nvSpPr>
            <p:cNvPr id="8" name="Rectangle 7"/>
            <p:cNvSpPr/>
            <p:nvPr/>
          </p:nvSpPr>
          <p:spPr>
            <a:xfrm>
              <a:off x="6646412" y="510363"/>
              <a:ext cx="7589520" cy="1609344"/>
            </a:xfrm>
            <a:prstGeom prst="rect">
              <a:avLst/>
            </a:prstGeom>
            <a:solidFill>
              <a:schemeClr val="accent5">
                <a:alpha val="9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0819" tIns="40819" rIns="40819" bIns="40819" numCol="1" spcCol="38100" rtlCol="0" anchor="t">
              <a:spAutoFit/>
            </a:bodyPr>
            <a:lstStyle/>
            <a:p>
              <a:pPr algn="ctr" defTabSz="571500" hangingPunct="0"/>
              <a:endParaRPr lang="en-US" sz="1625">
                <a:solidFill>
                  <a:srgbClr val="808080"/>
                </a:solidFill>
                <a:latin typeface="+mj-lt"/>
                <a:ea typeface="+mj-ea"/>
                <a:cs typeface="+mj-cs"/>
                <a:sym typeface="Arial"/>
              </a:endParaRPr>
            </a:p>
          </p:txBody>
        </p:sp>
        <p:sp>
          <p:nvSpPr>
            <p:cNvPr id="9" name="Rectangle 8"/>
            <p:cNvSpPr/>
            <p:nvPr/>
          </p:nvSpPr>
          <p:spPr>
            <a:xfrm>
              <a:off x="6646412" y="2447739"/>
              <a:ext cx="7589520" cy="1609344"/>
            </a:xfrm>
            <a:prstGeom prst="rect">
              <a:avLst/>
            </a:prstGeom>
            <a:solidFill>
              <a:schemeClr val="accent5">
                <a:alpha val="9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0819" tIns="40819" rIns="40819" bIns="40819" numCol="1" spcCol="38100" rtlCol="0" anchor="t">
              <a:spAutoFit/>
            </a:bodyPr>
            <a:lstStyle/>
            <a:p>
              <a:pPr algn="ctr" defTabSz="571500" hangingPunct="0"/>
              <a:endParaRPr lang="en-US" sz="1625">
                <a:solidFill>
                  <a:srgbClr val="808080"/>
                </a:solidFill>
                <a:latin typeface="+mj-lt"/>
                <a:ea typeface="+mj-ea"/>
                <a:cs typeface="+mj-cs"/>
                <a:sym typeface="Arial"/>
              </a:endParaRPr>
            </a:p>
          </p:txBody>
        </p:sp>
        <p:sp>
          <p:nvSpPr>
            <p:cNvPr id="10" name="Rectangle 9"/>
            <p:cNvSpPr/>
            <p:nvPr/>
          </p:nvSpPr>
          <p:spPr>
            <a:xfrm>
              <a:off x="6646412" y="4385116"/>
              <a:ext cx="7589520" cy="1609344"/>
            </a:xfrm>
            <a:prstGeom prst="rect">
              <a:avLst/>
            </a:prstGeom>
            <a:solidFill>
              <a:schemeClr val="accent5">
                <a:alpha val="9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0819" tIns="40819" rIns="40819" bIns="40819" numCol="1" spcCol="38100" rtlCol="0" anchor="t">
              <a:spAutoFit/>
            </a:bodyPr>
            <a:lstStyle/>
            <a:p>
              <a:pPr algn="ctr" defTabSz="571500" hangingPunct="0"/>
              <a:endParaRPr lang="en-US" sz="1625">
                <a:solidFill>
                  <a:srgbClr val="808080"/>
                </a:solidFill>
                <a:latin typeface="+mj-lt"/>
                <a:ea typeface="+mj-ea"/>
                <a:cs typeface="+mj-cs"/>
                <a:sym typeface="Arial"/>
              </a:endParaRPr>
            </a:p>
          </p:txBody>
        </p:sp>
        <p:sp>
          <p:nvSpPr>
            <p:cNvPr id="11" name="Rectangle 10"/>
            <p:cNvSpPr/>
            <p:nvPr/>
          </p:nvSpPr>
          <p:spPr>
            <a:xfrm>
              <a:off x="6646412" y="6322489"/>
              <a:ext cx="7589520" cy="1609344"/>
            </a:xfrm>
            <a:prstGeom prst="rect">
              <a:avLst/>
            </a:prstGeom>
            <a:solidFill>
              <a:schemeClr val="accent5">
                <a:alpha val="9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0819" tIns="40819" rIns="40819" bIns="40819" numCol="1" spcCol="38100" rtlCol="0" anchor="t">
              <a:spAutoFit/>
            </a:bodyPr>
            <a:lstStyle/>
            <a:p>
              <a:pPr algn="ctr" defTabSz="571500" hangingPunct="0"/>
              <a:endParaRPr lang="en-US" sz="1625">
                <a:solidFill>
                  <a:srgbClr val="808080"/>
                </a:solidFill>
                <a:latin typeface="+mj-lt"/>
                <a:ea typeface="+mj-ea"/>
                <a:cs typeface="+mj-cs"/>
                <a:sym typeface="Arial"/>
              </a:endParaRPr>
            </a:p>
          </p:txBody>
        </p:sp>
        <p:sp>
          <p:nvSpPr>
            <p:cNvPr id="12" name="TextBox 11"/>
            <p:cNvSpPr txBox="1"/>
            <p:nvPr/>
          </p:nvSpPr>
          <p:spPr>
            <a:xfrm>
              <a:off x="6995519" y="878123"/>
              <a:ext cx="1608128" cy="892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8574" tIns="28574" rIns="28574" bIns="28574" numCol="1" spcCol="38100" rtlCol="0" anchor="t">
              <a:spAutoFit/>
            </a:bodyPr>
            <a:lstStyle/>
            <a:p>
              <a:pPr algn="ctr" defTabSz="571500" hangingPunct="0"/>
              <a:r>
                <a:rPr lang="en-US" sz="1625" b="1" dirty="0" smtClean="0">
                  <a:solidFill>
                    <a:srgbClr val="FFFFFF"/>
                  </a:solidFill>
                  <a:latin typeface="Helvetica Neue" charset="0"/>
                  <a:ea typeface="Helvetica Neue" charset="0"/>
                  <a:cs typeface="Helvetica Neue" charset="0"/>
                  <a:sym typeface="Arial"/>
                </a:rPr>
                <a:t>ENERGY </a:t>
              </a:r>
            </a:p>
            <a:p>
              <a:pPr algn="ctr" defTabSz="571500" hangingPunct="0"/>
              <a:r>
                <a:rPr lang="en-US" sz="1625" b="1" dirty="0" smtClean="0">
                  <a:solidFill>
                    <a:srgbClr val="FFFFFF"/>
                  </a:solidFill>
                  <a:latin typeface="Helvetica Neue" charset="0"/>
                  <a:ea typeface="Helvetica Neue" charset="0"/>
                  <a:cs typeface="Helvetica Neue" charset="0"/>
                  <a:sym typeface="Arial"/>
                </a:rPr>
                <a:t>TRADING</a:t>
              </a:r>
              <a:endParaRPr lang="en-US" sz="1625" b="1" dirty="0">
                <a:solidFill>
                  <a:srgbClr val="FFFFFF"/>
                </a:solidFill>
                <a:latin typeface="Helvetica Neue" charset="0"/>
                <a:ea typeface="Helvetica Neue" charset="0"/>
                <a:cs typeface="Helvetica Neue" charset="0"/>
                <a:sym typeface="Arial"/>
              </a:endParaRPr>
            </a:p>
          </p:txBody>
        </p:sp>
        <p:sp>
          <p:nvSpPr>
            <p:cNvPr id="13" name="TextBox 12"/>
            <p:cNvSpPr txBox="1"/>
            <p:nvPr/>
          </p:nvSpPr>
          <p:spPr>
            <a:xfrm>
              <a:off x="6995519" y="3101365"/>
              <a:ext cx="1664555"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8574" tIns="28574" rIns="28574" bIns="28574" numCol="1" spcCol="38100" rtlCol="0" anchor="t">
              <a:spAutoFit/>
            </a:bodyPr>
            <a:lstStyle/>
            <a:p>
              <a:pPr algn="ctr" defTabSz="571500" hangingPunct="0"/>
              <a:r>
                <a:rPr lang="en-US" sz="1625" b="1" smtClean="0">
                  <a:solidFill>
                    <a:srgbClr val="FFFFFF"/>
                  </a:solidFill>
                  <a:latin typeface="Helvetica Neue" charset="0"/>
                  <a:ea typeface="Helvetica Neue" charset="0"/>
                  <a:cs typeface="Helvetica Neue" charset="0"/>
                  <a:sym typeface="Arial"/>
                </a:rPr>
                <a:t>UTILITIES</a:t>
              </a:r>
              <a:endParaRPr lang="en-US" sz="1625" b="1" dirty="0">
                <a:solidFill>
                  <a:srgbClr val="FFFFFF"/>
                </a:solidFill>
                <a:latin typeface="Helvetica Neue" charset="0"/>
                <a:ea typeface="Helvetica Neue" charset="0"/>
                <a:cs typeface="Helvetica Neue" charset="0"/>
                <a:sym typeface="Arial"/>
              </a:endParaRPr>
            </a:p>
          </p:txBody>
        </p:sp>
        <p:sp>
          <p:nvSpPr>
            <p:cNvPr id="14" name="TextBox 13"/>
            <p:cNvSpPr txBox="1"/>
            <p:nvPr/>
          </p:nvSpPr>
          <p:spPr>
            <a:xfrm>
              <a:off x="6995519" y="5007575"/>
              <a:ext cx="2410606"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8574" tIns="28574" rIns="28574" bIns="28574" numCol="1" spcCol="38100" rtlCol="0" anchor="t">
              <a:spAutoFit/>
            </a:bodyPr>
            <a:lstStyle/>
            <a:p>
              <a:pPr algn="ctr" defTabSz="571500" hangingPunct="0"/>
              <a:r>
                <a:rPr lang="en-US" sz="1625" b="1" dirty="0" smtClean="0">
                  <a:solidFill>
                    <a:srgbClr val="FFFFFF"/>
                  </a:solidFill>
                  <a:latin typeface="Helvetica Neue" charset="0"/>
                  <a:ea typeface="Helvetica Neue" charset="0"/>
                  <a:cs typeface="Helvetica Neue" charset="0"/>
                  <a:sym typeface="Arial"/>
                </a:rPr>
                <a:t>RENEWABLES</a:t>
              </a:r>
              <a:endParaRPr lang="en-US" sz="1625" b="1" dirty="0">
                <a:solidFill>
                  <a:srgbClr val="FFFFFF"/>
                </a:solidFill>
                <a:latin typeface="Helvetica Neue" charset="0"/>
                <a:ea typeface="Helvetica Neue" charset="0"/>
                <a:cs typeface="Helvetica Neue" charset="0"/>
                <a:sym typeface="Arial"/>
              </a:endParaRPr>
            </a:p>
          </p:txBody>
        </p:sp>
        <p:sp>
          <p:nvSpPr>
            <p:cNvPr id="15" name="TextBox 14"/>
            <p:cNvSpPr txBox="1"/>
            <p:nvPr/>
          </p:nvSpPr>
          <p:spPr>
            <a:xfrm>
              <a:off x="6995519" y="6880941"/>
              <a:ext cx="1756888"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8574" tIns="28574" rIns="28574" bIns="28574" numCol="1" spcCol="38100" rtlCol="0" anchor="t">
              <a:spAutoFit/>
            </a:bodyPr>
            <a:lstStyle/>
            <a:p>
              <a:pPr algn="ctr" defTabSz="571500" hangingPunct="0"/>
              <a:r>
                <a:rPr lang="en-US" sz="1625" b="1" smtClean="0">
                  <a:solidFill>
                    <a:srgbClr val="FFFFFF"/>
                  </a:solidFill>
                  <a:latin typeface="Helvetica Neue" charset="0"/>
                  <a:ea typeface="Helvetica Neue" charset="0"/>
                  <a:cs typeface="Helvetica Neue" charset="0"/>
                  <a:sym typeface="Arial"/>
                </a:rPr>
                <a:t>OIL &amp; GAS</a:t>
              </a:r>
              <a:endParaRPr lang="en-US" sz="1625" b="1" dirty="0">
                <a:solidFill>
                  <a:srgbClr val="FFFFFF"/>
                </a:solidFill>
                <a:latin typeface="Helvetica Neue" charset="0"/>
                <a:ea typeface="Helvetica Neue" charset="0"/>
                <a:cs typeface="Helvetica Neue" charset="0"/>
                <a:sym typeface="Arial"/>
              </a:endParaRPr>
            </a:p>
          </p:txBody>
        </p:sp>
        <p:sp>
          <p:nvSpPr>
            <p:cNvPr id="16" name="TextBox 15"/>
            <p:cNvSpPr txBox="1"/>
            <p:nvPr/>
          </p:nvSpPr>
          <p:spPr>
            <a:xfrm>
              <a:off x="9997439" y="958058"/>
              <a:ext cx="3943798" cy="821743"/>
            </a:xfrm>
            <a:prstGeom prst="rect">
              <a:avLst/>
            </a:prstGeom>
            <a:noFill/>
          </p:spPr>
          <p:txBody>
            <a:bodyPr wrap="square" lIns="51416" tIns="25711" rIns="51416" bIns="25711" rtlCol="0">
              <a:spAutoFit/>
            </a:bodyPr>
            <a:lstStyle/>
            <a:p>
              <a:r>
                <a:rPr lang="en-US" sz="1500" dirty="0" smtClean="0">
                  <a:solidFill>
                    <a:srgbClr val="FFFFFF"/>
                  </a:solidFill>
                  <a:latin typeface="Helvetica Neue Light" charset="0"/>
                  <a:ea typeface="Helvetica Neue Light" charset="0"/>
                  <a:cs typeface="Helvetica Neue Light" charset="0"/>
                </a:rPr>
                <a:t>Use probabilistic forecasts to improve trading decisions</a:t>
              </a:r>
              <a:endParaRPr lang="en-US" sz="1500" dirty="0">
                <a:solidFill>
                  <a:srgbClr val="FFFFFF"/>
                </a:solidFill>
                <a:latin typeface="Helvetica Neue Light" charset="0"/>
                <a:ea typeface="Helvetica Neue Light" charset="0"/>
                <a:cs typeface="Helvetica Neue Light" charset="0"/>
              </a:endParaRPr>
            </a:p>
          </p:txBody>
        </p:sp>
        <p:sp>
          <p:nvSpPr>
            <p:cNvPr id="17" name="TextBox 16"/>
            <p:cNvSpPr txBox="1"/>
            <p:nvPr/>
          </p:nvSpPr>
          <p:spPr>
            <a:xfrm>
              <a:off x="9997439" y="2676314"/>
              <a:ext cx="4037011" cy="1560407"/>
            </a:xfrm>
            <a:prstGeom prst="rect">
              <a:avLst/>
            </a:prstGeom>
            <a:noFill/>
          </p:spPr>
          <p:txBody>
            <a:bodyPr wrap="square" lIns="51416" tIns="25711" rIns="51416" bIns="25711" rtlCol="0">
              <a:spAutoFit/>
            </a:bodyPr>
            <a:lstStyle>
              <a:defPPr>
                <a:defRPr lang="en-US"/>
              </a:defPPr>
              <a:lvl1pPr marL="285750" indent="-285750">
                <a:buFont typeface="Arial"/>
                <a:buChar char="•"/>
                <a:defRPr sz="1600">
                  <a:latin typeface="Avenir Book"/>
                  <a:cs typeface="Avenir Book"/>
                </a:defRPr>
              </a:lvl1pPr>
            </a:lstStyle>
            <a:p>
              <a:pPr marL="0" indent="0">
                <a:buNone/>
              </a:pPr>
              <a:r>
                <a:rPr lang="en-US" sz="1500" dirty="0">
                  <a:solidFill>
                    <a:srgbClr val="FFFFFF"/>
                  </a:solidFill>
                  <a:latin typeface="Helvetica Neue Light" charset="0"/>
                  <a:ea typeface="Helvetica Neue Light" charset="0"/>
                  <a:cs typeface="Helvetica Neue Light" charset="0"/>
                </a:rPr>
                <a:t>Predict outages to </a:t>
              </a:r>
              <a:r>
                <a:rPr lang="en-US" sz="1500" dirty="0" smtClean="0">
                  <a:solidFill>
                    <a:srgbClr val="FFFFFF"/>
                  </a:solidFill>
                  <a:latin typeface="Helvetica Neue Light" charset="0"/>
                  <a:ea typeface="Helvetica Neue Light" charset="0"/>
                  <a:cs typeface="Helvetica Neue Light" charset="0"/>
                </a:rPr>
                <a:t>prevent damage </a:t>
              </a:r>
              <a:r>
                <a:rPr lang="en-US" sz="1500" dirty="0">
                  <a:solidFill>
                    <a:srgbClr val="FFFFFF"/>
                  </a:solidFill>
                  <a:latin typeface="Helvetica Neue Light" charset="0"/>
                  <a:ea typeface="Helvetica Neue Light" charset="0"/>
                  <a:cs typeface="Helvetica Neue Light" charset="0"/>
                </a:rPr>
                <a:t>and recover </a:t>
              </a:r>
              <a:r>
                <a:rPr lang="en-US" sz="1500" dirty="0" smtClean="0">
                  <a:solidFill>
                    <a:srgbClr val="FFFFFF"/>
                  </a:solidFill>
                  <a:latin typeface="Helvetica Neue Light" charset="0"/>
                  <a:ea typeface="Helvetica Neue Light" charset="0"/>
                  <a:cs typeface="Helvetica Neue Light" charset="0"/>
                </a:rPr>
                <a:t>assets</a:t>
              </a:r>
              <a:r>
                <a:rPr lang="en-US" sz="1500" dirty="0">
                  <a:solidFill>
                    <a:srgbClr val="FFFFFF"/>
                  </a:solidFill>
                  <a:latin typeface="Helvetica Neue Light" charset="0"/>
                  <a:ea typeface="Helvetica Neue Light" charset="0"/>
                  <a:cs typeface="Helvetica Neue Light" charset="0"/>
                </a:rPr>
                <a:t> </a:t>
              </a:r>
              <a:r>
                <a:rPr lang="en-US" sz="1500" dirty="0" smtClean="0">
                  <a:solidFill>
                    <a:srgbClr val="FFFFFF"/>
                  </a:solidFill>
                  <a:latin typeface="Helvetica Neue Light" charset="0"/>
                  <a:ea typeface="Helvetica Neue Light" charset="0"/>
                  <a:cs typeface="Helvetica Neue Light" charset="0"/>
                </a:rPr>
                <a:t>in wake of </a:t>
              </a:r>
              <a:r>
                <a:rPr lang="en-US" sz="1500" dirty="0">
                  <a:solidFill>
                    <a:srgbClr val="FFFFFF"/>
                  </a:solidFill>
                  <a:latin typeface="Helvetica Neue Light" charset="0"/>
                  <a:ea typeface="Helvetica Neue Light" charset="0"/>
                  <a:cs typeface="Helvetica Neue Light" charset="0"/>
                </a:rPr>
                <a:t>extreme weather </a:t>
              </a:r>
            </a:p>
            <a:p>
              <a:pPr marL="0" indent="0">
                <a:buNone/>
              </a:pPr>
              <a:endParaRPr lang="en-US" sz="1500" dirty="0">
                <a:solidFill>
                  <a:srgbClr val="FFFFFF"/>
                </a:solidFill>
                <a:latin typeface="Helvetica Neue Light" charset="0"/>
                <a:ea typeface="Helvetica Neue Light" charset="0"/>
                <a:cs typeface="Helvetica Neue Light" charset="0"/>
              </a:endParaRPr>
            </a:p>
          </p:txBody>
        </p:sp>
        <p:sp>
          <p:nvSpPr>
            <p:cNvPr id="18" name="TextBox 17"/>
            <p:cNvSpPr txBox="1"/>
            <p:nvPr/>
          </p:nvSpPr>
          <p:spPr>
            <a:xfrm>
              <a:off x="9997439" y="4814167"/>
              <a:ext cx="3840480" cy="1191074"/>
            </a:xfrm>
            <a:prstGeom prst="rect">
              <a:avLst/>
            </a:prstGeom>
            <a:noFill/>
          </p:spPr>
          <p:txBody>
            <a:bodyPr wrap="square" lIns="51416" tIns="25711" rIns="51416" bIns="25711" rtlCol="0">
              <a:spAutoFit/>
            </a:bodyPr>
            <a:lstStyle>
              <a:defPPr>
                <a:defRPr lang="en-US"/>
              </a:defPPr>
              <a:lvl1pPr marL="285750" indent="-285750">
                <a:buFont typeface="Arial"/>
                <a:buChar char="•"/>
                <a:defRPr sz="1600">
                  <a:latin typeface="Avenir Book"/>
                  <a:cs typeface="Avenir Book"/>
                </a:defRPr>
              </a:lvl1pPr>
            </a:lstStyle>
            <a:p>
              <a:pPr marL="0" indent="0">
                <a:buNone/>
              </a:pPr>
              <a:r>
                <a:rPr lang="en-US" sz="1500" dirty="0" smtClean="0">
                  <a:solidFill>
                    <a:srgbClr val="FFFFFF"/>
                  </a:solidFill>
                  <a:latin typeface="Helvetica Neue Light" charset="0"/>
                  <a:ea typeface="Helvetica Neue Light" charset="0"/>
                  <a:cs typeface="Helvetica Neue Light" charset="0"/>
                </a:rPr>
                <a:t>Improve renewable energy generation predictability</a:t>
              </a:r>
              <a:endParaRPr lang="en-US" sz="1500" dirty="0">
                <a:solidFill>
                  <a:srgbClr val="FFFFFF"/>
                </a:solidFill>
                <a:latin typeface="Helvetica Neue Light" charset="0"/>
                <a:ea typeface="Helvetica Neue Light" charset="0"/>
                <a:cs typeface="Helvetica Neue Light" charset="0"/>
              </a:endParaRPr>
            </a:p>
            <a:p>
              <a:pPr algn="l"/>
              <a:endParaRPr lang="en-US" sz="1500" dirty="0">
                <a:solidFill>
                  <a:srgbClr val="FFFFFF"/>
                </a:solidFill>
                <a:latin typeface="Helvetica Neue Light" charset="0"/>
                <a:ea typeface="Helvetica Neue Light" charset="0"/>
                <a:cs typeface="Helvetica Neue Light" charset="0"/>
              </a:endParaRPr>
            </a:p>
          </p:txBody>
        </p:sp>
        <p:sp>
          <p:nvSpPr>
            <p:cNvPr id="19" name="TextBox 18"/>
            <p:cNvSpPr txBox="1"/>
            <p:nvPr/>
          </p:nvSpPr>
          <p:spPr>
            <a:xfrm>
              <a:off x="9997439" y="6541590"/>
              <a:ext cx="3840480" cy="1560407"/>
            </a:xfrm>
            <a:prstGeom prst="rect">
              <a:avLst/>
            </a:prstGeom>
            <a:noFill/>
          </p:spPr>
          <p:txBody>
            <a:bodyPr wrap="square" lIns="51416" tIns="25711" rIns="51416" bIns="25711" rtlCol="0">
              <a:spAutoFit/>
            </a:bodyPr>
            <a:lstStyle>
              <a:defPPr>
                <a:defRPr lang="en-US"/>
              </a:defPPr>
              <a:lvl1pPr marL="285750" indent="-285750">
                <a:buFont typeface="Arial"/>
                <a:buChar char="•"/>
                <a:defRPr sz="1600">
                  <a:latin typeface="Avenir Book"/>
                  <a:cs typeface="Avenir Book"/>
                </a:defRPr>
              </a:lvl1pPr>
            </a:lstStyle>
            <a:p>
              <a:pPr marL="0" indent="0">
                <a:buNone/>
              </a:pPr>
              <a:r>
                <a:rPr lang="en-US" sz="1500" dirty="0" smtClean="0">
                  <a:solidFill>
                    <a:srgbClr val="FFFFFF"/>
                  </a:solidFill>
                  <a:latin typeface="Helvetica Neue Light" charset="0"/>
                  <a:ea typeface="Helvetica Neue Light" charset="0"/>
                  <a:cs typeface="Helvetica Neue Light" charset="0"/>
                </a:rPr>
                <a:t>Safeguard </a:t>
              </a:r>
              <a:r>
                <a:rPr lang="en-US" sz="1500" smtClean="0">
                  <a:solidFill>
                    <a:srgbClr val="FFFFFF"/>
                  </a:solidFill>
                  <a:latin typeface="Helvetica Neue Light" charset="0"/>
                  <a:ea typeface="Helvetica Neue Light" charset="0"/>
                  <a:cs typeface="Helvetica Neue Light" charset="0"/>
                </a:rPr>
                <a:t>critical infrastructure </a:t>
              </a:r>
              <a:r>
                <a:rPr lang="en-US" sz="1500" dirty="0" smtClean="0">
                  <a:solidFill>
                    <a:srgbClr val="FFFFFF"/>
                  </a:solidFill>
                  <a:latin typeface="Helvetica Neue Light" charset="0"/>
                  <a:ea typeface="Helvetica Neue Light" charset="0"/>
                  <a:cs typeface="Helvetica Neue Light" charset="0"/>
                </a:rPr>
                <a:t>and protect field workers</a:t>
              </a:r>
              <a:endParaRPr lang="en-US" sz="1500" dirty="0">
                <a:solidFill>
                  <a:srgbClr val="FFFFFF"/>
                </a:solidFill>
                <a:latin typeface="Helvetica Neue Light" charset="0"/>
                <a:ea typeface="Helvetica Neue Light" charset="0"/>
                <a:cs typeface="Helvetica Neue Light" charset="0"/>
              </a:endParaRPr>
            </a:p>
            <a:p>
              <a:pPr marL="0" indent="0">
                <a:buNone/>
              </a:pPr>
              <a:endParaRPr lang="en-US" sz="1500" dirty="0">
                <a:solidFill>
                  <a:srgbClr val="FFFFFF"/>
                </a:solidFill>
                <a:latin typeface="Helvetica Neue Light" charset="0"/>
                <a:ea typeface="Helvetica Neue Light" charset="0"/>
                <a:cs typeface="Helvetica Neue Light" charset="0"/>
              </a:endParaRPr>
            </a:p>
          </p:txBody>
        </p:sp>
      </p:grpSp>
    </p:spTree>
    <p:extLst>
      <p:ext uri="{BB962C8B-B14F-4D97-AF65-F5344CB8AC3E}">
        <p14:creationId xmlns:p14="http://schemas.microsoft.com/office/powerpoint/2010/main" val="1470507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430" y="691575"/>
            <a:ext cx="3794570" cy="584775"/>
          </a:xfrm>
          <a:prstGeom prst="rect">
            <a:avLst/>
          </a:prstGeom>
        </p:spPr>
        <p:txBody>
          <a:bodyPr wrap="square">
            <a:spAutoFit/>
          </a:bodyPr>
          <a:lstStyle/>
          <a:p>
            <a:r>
              <a:rPr lang="en-US" sz="3200" b="1" smtClean="0">
                <a:solidFill>
                  <a:schemeClr val="tx2"/>
                </a:solidFill>
                <a:latin typeface="Arial"/>
                <a:ea typeface="Arial"/>
                <a:cs typeface="Arial"/>
                <a:sym typeface="Arial"/>
                <a:rtl val="0"/>
              </a:rPr>
              <a:t>The SUN Platform</a:t>
            </a:r>
            <a:endParaRPr lang="en-US" sz="3200" b="1" dirty="0">
              <a:solidFill>
                <a:schemeClr val="tx2"/>
              </a:solidFill>
              <a:latin typeface="Arial"/>
              <a:ea typeface="Arial"/>
              <a:cs typeface="Arial"/>
              <a:sym typeface="Arial"/>
              <a:rtl val="0"/>
            </a:endParaRPr>
          </a:p>
        </p:txBody>
      </p:sp>
      <p:sp>
        <p:nvSpPr>
          <p:cNvPr id="3" name="Rectangle 2"/>
          <p:cNvSpPr/>
          <p:nvPr/>
        </p:nvSpPr>
        <p:spPr>
          <a:xfrm>
            <a:off x="5703776" y="182054"/>
            <a:ext cx="3440224" cy="1054283"/>
          </a:xfrm>
          <a:prstGeom prst="rect">
            <a:avLst/>
          </a:prstGeom>
          <a:solidFill>
            <a:srgbClr val="00206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828429" y="247429"/>
            <a:ext cx="707245" cy="461665"/>
          </a:xfrm>
          <a:prstGeom prst="rect">
            <a:avLst/>
          </a:prstGeom>
          <a:noFill/>
        </p:spPr>
        <p:txBody>
          <a:bodyPr wrap="none" rtlCol="0">
            <a:spAutoFit/>
          </a:bodyPr>
          <a:lstStyle/>
          <a:p>
            <a:r>
              <a:rPr lang="en-US" sz="2400" b="1" dirty="0" smtClean="0">
                <a:solidFill>
                  <a:srgbClr val="FFC000"/>
                </a:solidFill>
                <a:latin typeface="Arial" charset="0"/>
                <a:ea typeface="Arial" charset="0"/>
                <a:cs typeface="Arial" charset="0"/>
              </a:rPr>
              <a:t>24+</a:t>
            </a:r>
            <a:endParaRPr lang="en-US" sz="2400" b="1" dirty="0">
              <a:solidFill>
                <a:srgbClr val="FFC000"/>
              </a:solidFill>
              <a:latin typeface="Arial" charset="0"/>
              <a:ea typeface="Arial" charset="0"/>
              <a:cs typeface="Arial" charset="0"/>
            </a:endParaRPr>
          </a:p>
        </p:txBody>
      </p:sp>
      <p:sp>
        <p:nvSpPr>
          <p:cNvPr id="5" name="TextBox 4"/>
          <p:cNvSpPr txBox="1"/>
          <p:nvPr/>
        </p:nvSpPr>
        <p:spPr>
          <a:xfrm>
            <a:off x="5793748" y="789434"/>
            <a:ext cx="1159292" cy="307777"/>
          </a:xfrm>
          <a:prstGeom prst="rect">
            <a:avLst/>
          </a:prstGeom>
          <a:noFill/>
        </p:spPr>
        <p:txBody>
          <a:bodyPr wrap="none" rtlCol="0">
            <a:spAutoFit/>
          </a:bodyPr>
          <a:lstStyle/>
          <a:p>
            <a:r>
              <a:rPr lang="en-US" sz="1400" dirty="0" smtClean="0">
                <a:solidFill>
                  <a:srgbClr val="FFC000"/>
                </a:solidFill>
                <a:latin typeface="Arial" charset="0"/>
                <a:ea typeface="Arial" charset="0"/>
                <a:cs typeface="Arial" charset="0"/>
              </a:rPr>
              <a:t>compressed</a:t>
            </a:r>
            <a:endParaRPr lang="en-US" sz="1400" dirty="0">
              <a:solidFill>
                <a:srgbClr val="FFC000"/>
              </a:solidFill>
              <a:latin typeface="Arial" charset="0"/>
              <a:ea typeface="Arial" charset="0"/>
              <a:cs typeface="Arial" charset="0"/>
            </a:endParaRPr>
          </a:p>
        </p:txBody>
      </p:sp>
      <p:sp>
        <p:nvSpPr>
          <p:cNvPr id="6" name="TextBox 5"/>
          <p:cNvSpPr txBox="1"/>
          <p:nvPr/>
        </p:nvSpPr>
        <p:spPr>
          <a:xfrm>
            <a:off x="7288068" y="478806"/>
            <a:ext cx="1689241" cy="523220"/>
          </a:xfrm>
          <a:prstGeom prst="rect">
            <a:avLst/>
          </a:prstGeom>
          <a:noFill/>
        </p:spPr>
        <p:txBody>
          <a:bodyPr wrap="square" rtlCol="0">
            <a:spAutoFit/>
          </a:bodyPr>
          <a:lstStyle/>
          <a:p>
            <a:r>
              <a:rPr lang="en-US" sz="1400" dirty="0" smtClean="0">
                <a:solidFill>
                  <a:schemeClr val="bg1"/>
                </a:solidFill>
                <a:latin typeface="Arial" charset="0"/>
                <a:ea typeface="Arial" charset="0"/>
                <a:cs typeface="Arial" charset="0"/>
              </a:rPr>
              <a:t>ingested per day </a:t>
            </a:r>
            <a:br>
              <a:rPr lang="en-US" sz="1400" dirty="0" smtClean="0">
                <a:solidFill>
                  <a:schemeClr val="bg1"/>
                </a:solidFill>
                <a:latin typeface="Arial" charset="0"/>
                <a:ea typeface="Arial" charset="0"/>
                <a:cs typeface="Arial" charset="0"/>
              </a:rPr>
            </a:br>
            <a:r>
              <a:rPr lang="en-US" sz="1400" dirty="0" smtClean="0">
                <a:solidFill>
                  <a:schemeClr val="bg1"/>
                </a:solidFill>
                <a:latin typeface="Arial" charset="0"/>
                <a:ea typeface="Arial" charset="0"/>
                <a:cs typeface="Arial" charset="0"/>
              </a:rPr>
              <a:t>in production</a:t>
            </a:r>
          </a:p>
        </p:txBody>
      </p:sp>
      <p:sp>
        <p:nvSpPr>
          <p:cNvPr id="7" name="Rectangle 6"/>
          <p:cNvSpPr/>
          <p:nvPr/>
        </p:nvSpPr>
        <p:spPr>
          <a:xfrm>
            <a:off x="4602137" y="3873250"/>
            <a:ext cx="981532" cy="1054283"/>
          </a:xfrm>
          <a:prstGeom prst="rect">
            <a:avLst/>
          </a:prstGeom>
          <a:solidFill>
            <a:srgbClr val="FFC00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02137" y="2620147"/>
            <a:ext cx="981532" cy="1054283"/>
          </a:xfrm>
          <a:prstGeom prst="rect">
            <a:avLst/>
          </a:prstGeom>
          <a:solidFill>
            <a:srgbClr val="FFC00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02137" y="1435157"/>
            <a:ext cx="981532" cy="1054283"/>
          </a:xfrm>
          <a:prstGeom prst="rect">
            <a:avLst/>
          </a:prstGeom>
          <a:solidFill>
            <a:srgbClr val="FFC00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602137" y="182054"/>
            <a:ext cx="981532" cy="1054283"/>
          </a:xfrm>
          <a:prstGeom prst="rect">
            <a:avLst/>
          </a:prstGeom>
          <a:solidFill>
            <a:srgbClr val="FFC00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81156" y="478806"/>
            <a:ext cx="468902" cy="468902"/>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77992" y="1795050"/>
            <a:ext cx="532208" cy="532208"/>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829620" y="2914157"/>
            <a:ext cx="548777" cy="520475"/>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18580" y="4156674"/>
            <a:ext cx="555621" cy="569896"/>
          </a:xfrm>
          <a:prstGeom prst="rect">
            <a:avLst/>
          </a:prstGeom>
        </p:spPr>
      </p:pic>
      <p:sp>
        <p:nvSpPr>
          <p:cNvPr id="15" name="Rectangle 14"/>
          <p:cNvSpPr/>
          <p:nvPr/>
        </p:nvSpPr>
        <p:spPr>
          <a:xfrm>
            <a:off x="5703776" y="1468337"/>
            <a:ext cx="3440224" cy="1054283"/>
          </a:xfrm>
          <a:prstGeom prst="rect">
            <a:avLst/>
          </a:prstGeom>
          <a:solidFill>
            <a:srgbClr val="00206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703776" y="2701920"/>
            <a:ext cx="3440224" cy="1054283"/>
          </a:xfrm>
          <a:prstGeom prst="rect">
            <a:avLst/>
          </a:prstGeom>
          <a:solidFill>
            <a:srgbClr val="00206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703776" y="3969090"/>
            <a:ext cx="3440224" cy="1054283"/>
          </a:xfrm>
          <a:prstGeom prst="rect">
            <a:avLst/>
          </a:prstGeom>
          <a:solidFill>
            <a:srgbClr val="00206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805406" y="1516212"/>
            <a:ext cx="870751" cy="461665"/>
          </a:xfrm>
          <a:prstGeom prst="rect">
            <a:avLst/>
          </a:prstGeom>
          <a:noFill/>
        </p:spPr>
        <p:txBody>
          <a:bodyPr wrap="none" rtlCol="0">
            <a:spAutoFit/>
          </a:bodyPr>
          <a:lstStyle/>
          <a:p>
            <a:r>
              <a:rPr lang="en-US" sz="2400" b="1" dirty="0" smtClean="0">
                <a:solidFill>
                  <a:srgbClr val="FFC000"/>
                </a:solidFill>
                <a:latin typeface="Arial" charset="0"/>
                <a:ea typeface="Arial" charset="0"/>
                <a:cs typeface="Arial" charset="0"/>
              </a:rPr>
              <a:t>100s</a:t>
            </a:r>
            <a:endParaRPr lang="en-US" sz="2400" b="1" dirty="0">
              <a:solidFill>
                <a:srgbClr val="FFC000"/>
              </a:solidFill>
              <a:latin typeface="Arial" charset="0"/>
              <a:ea typeface="Arial" charset="0"/>
              <a:cs typeface="Arial" charset="0"/>
            </a:endParaRPr>
          </a:p>
        </p:txBody>
      </p:sp>
      <p:sp>
        <p:nvSpPr>
          <p:cNvPr id="19" name="TextBox 18"/>
          <p:cNvSpPr txBox="1"/>
          <p:nvPr/>
        </p:nvSpPr>
        <p:spPr>
          <a:xfrm>
            <a:off x="5859524" y="2049004"/>
            <a:ext cx="1189749" cy="307777"/>
          </a:xfrm>
          <a:prstGeom prst="rect">
            <a:avLst/>
          </a:prstGeom>
          <a:noFill/>
        </p:spPr>
        <p:txBody>
          <a:bodyPr wrap="none" rtlCol="0">
            <a:spAutoFit/>
          </a:bodyPr>
          <a:lstStyle/>
          <a:p>
            <a:r>
              <a:rPr lang="en-US" sz="1400" dirty="0" smtClean="0">
                <a:solidFill>
                  <a:srgbClr val="FFC000"/>
                </a:solidFill>
                <a:latin typeface="Arial" charset="0"/>
                <a:ea typeface="Arial" charset="0"/>
                <a:cs typeface="Arial" charset="0"/>
              </a:rPr>
              <a:t>in data lakes</a:t>
            </a:r>
            <a:endParaRPr lang="en-US" sz="1400" dirty="0">
              <a:solidFill>
                <a:srgbClr val="FFC000"/>
              </a:solidFill>
              <a:latin typeface="Arial" charset="0"/>
              <a:ea typeface="Arial" charset="0"/>
              <a:cs typeface="Arial" charset="0"/>
            </a:endParaRPr>
          </a:p>
        </p:txBody>
      </p:sp>
      <p:sp>
        <p:nvSpPr>
          <p:cNvPr id="20" name="TextBox 19"/>
          <p:cNvSpPr txBox="1"/>
          <p:nvPr/>
        </p:nvSpPr>
        <p:spPr>
          <a:xfrm>
            <a:off x="7313453" y="1797050"/>
            <a:ext cx="1654394" cy="523220"/>
          </a:xfrm>
          <a:prstGeom prst="rect">
            <a:avLst/>
          </a:prstGeom>
          <a:noFill/>
        </p:spPr>
        <p:txBody>
          <a:bodyPr wrap="square" rtlCol="0">
            <a:spAutoFit/>
          </a:bodyPr>
          <a:lstStyle/>
          <a:p>
            <a:r>
              <a:rPr lang="en-US" sz="1400" dirty="0" smtClean="0">
                <a:solidFill>
                  <a:schemeClr val="bg1"/>
                </a:solidFill>
                <a:latin typeface="Arial" charset="0"/>
                <a:ea typeface="Arial" charset="0"/>
                <a:cs typeface="Arial" charset="0"/>
              </a:rPr>
              <a:t>analyzed and stored</a:t>
            </a:r>
            <a:endParaRPr lang="en-US" sz="1400" dirty="0">
              <a:solidFill>
                <a:schemeClr val="bg1"/>
              </a:solidFill>
              <a:latin typeface="Arial" charset="0"/>
              <a:ea typeface="Arial" charset="0"/>
              <a:cs typeface="Arial" charset="0"/>
            </a:endParaRPr>
          </a:p>
        </p:txBody>
      </p:sp>
      <p:sp>
        <p:nvSpPr>
          <p:cNvPr id="21" name="TextBox 20"/>
          <p:cNvSpPr txBox="1"/>
          <p:nvPr/>
        </p:nvSpPr>
        <p:spPr>
          <a:xfrm>
            <a:off x="5796863" y="2861127"/>
            <a:ext cx="1550424" cy="461665"/>
          </a:xfrm>
          <a:prstGeom prst="rect">
            <a:avLst/>
          </a:prstGeom>
          <a:noFill/>
        </p:spPr>
        <p:txBody>
          <a:bodyPr wrap="none" rtlCol="0">
            <a:spAutoFit/>
          </a:bodyPr>
          <a:lstStyle/>
          <a:p>
            <a:r>
              <a:rPr lang="en-US" sz="2400" b="1" dirty="0" smtClean="0">
                <a:solidFill>
                  <a:srgbClr val="FFC000"/>
                </a:solidFill>
                <a:latin typeface="Arial" charset="0"/>
                <a:ea typeface="Arial" charset="0"/>
                <a:cs typeface="Arial" charset="0"/>
              </a:rPr>
              <a:t>15 Billion</a:t>
            </a:r>
            <a:endParaRPr lang="en-US" sz="2400" b="1" dirty="0">
              <a:solidFill>
                <a:srgbClr val="FFC000"/>
              </a:solidFill>
              <a:latin typeface="Arial" charset="0"/>
              <a:ea typeface="Arial" charset="0"/>
              <a:cs typeface="Arial" charset="0"/>
            </a:endParaRPr>
          </a:p>
        </p:txBody>
      </p:sp>
      <p:sp>
        <p:nvSpPr>
          <p:cNvPr id="22" name="TextBox 21"/>
          <p:cNvSpPr txBox="1"/>
          <p:nvPr/>
        </p:nvSpPr>
        <p:spPr>
          <a:xfrm>
            <a:off x="5828429" y="3213318"/>
            <a:ext cx="1210588" cy="307777"/>
          </a:xfrm>
          <a:prstGeom prst="rect">
            <a:avLst/>
          </a:prstGeom>
          <a:noFill/>
        </p:spPr>
        <p:txBody>
          <a:bodyPr wrap="none" rtlCol="0">
            <a:spAutoFit/>
          </a:bodyPr>
          <a:lstStyle/>
          <a:p>
            <a:r>
              <a:rPr lang="en-US" sz="1400" dirty="0" smtClean="0">
                <a:solidFill>
                  <a:srgbClr val="FFC000"/>
                </a:solidFill>
                <a:latin typeface="Arial" charset="0"/>
                <a:ea typeface="Arial" charset="0"/>
                <a:cs typeface="Arial" charset="0"/>
              </a:rPr>
              <a:t>API requests</a:t>
            </a:r>
            <a:endParaRPr lang="en-US" sz="1400" dirty="0">
              <a:solidFill>
                <a:srgbClr val="FFC000"/>
              </a:solidFill>
              <a:latin typeface="Arial" charset="0"/>
              <a:ea typeface="Arial" charset="0"/>
              <a:cs typeface="Arial" charset="0"/>
            </a:endParaRPr>
          </a:p>
        </p:txBody>
      </p:sp>
      <p:sp>
        <p:nvSpPr>
          <p:cNvPr id="23" name="TextBox 22"/>
          <p:cNvSpPr txBox="1"/>
          <p:nvPr/>
        </p:nvSpPr>
        <p:spPr>
          <a:xfrm>
            <a:off x="7311892" y="3088964"/>
            <a:ext cx="1689241" cy="307777"/>
          </a:xfrm>
          <a:prstGeom prst="rect">
            <a:avLst/>
          </a:prstGeom>
          <a:noFill/>
        </p:spPr>
        <p:txBody>
          <a:bodyPr wrap="square" rtlCol="0">
            <a:spAutoFit/>
          </a:bodyPr>
          <a:lstStyle/>
          <a:p>
            <a:r>
              <a:rPr lang="en-US" sz="1400" dirty="0" smtClean="0">
                <a:solidFill>
                  <a:schemeClr val="bg1"/>
                </a:solidFill>
                <a:latin typeface="Arial" charset="0"/>
                <a:ea typeface="Arial" charset="0"/>
                <a:cs typeface="Arial" charset="0"/>
              </a:rPr>
              <a:t>handled per day</a:t>
            </a:r>
          </a:p>
        </p:txBody>
      </p:sp>
      <p:sp>
        <p:nvSpPr>
          <p:cNvPr id="24" name="TextBox 23"/>
          <p:cNvSpPr txBox="1"/>
          <p:nvPr/>
        </p:nvSpPr>
        <p:spPr>
          <a:xfrm>
            <a:off x="5868287" y="4497832"/>
            <a:ext cx="1010213" cy="307777"/>
          </a:xfrm>
          <a:prstGeom prst="rect">
            <a:avLst/>
          </a:prstGeom>
          <a:noFill/>
        </p:spPr>
        <p:txBody>
          <a:bodyPr wrap="none" rtlCol="0">
            <a:spAutoFit/>
          </a:bodyPr>
          <a:lstStyle/>
          <a:p>
            <a:r>
              <a:rPr lang="en-US" sz="1400" dirty="0">
                <a:solidFill>
                  <a:srgbClr val="FFC000"/>
                </a:solidFill>
                <a:latin typeface="Arial" charset="0"/>
                <a:ea typeface="Arial" charset="0"/>
                <a:cs typeface="Arial" charset="0"/>
              </a:rPr>
              <a:t>d</a:t>
            </a:r>
            <a:r>
              <a:rPr lang="en-US" sz="1400" dirty="0" smtClean="0">
                <a:solidFill>
                  <a:srgbClr val="FFC000"/>
                </a:solidFill>
                <a:latin typeface="Arial" charset="0"/>
                <a:ea typeface="Arial" charset="0"/>
                <a:cs typeface="Arial" charset="0"/>
              </a:rPr>
              <a:t>ata types</a:t>
            </a:r>
            <a:endParaRPr lang="en-US" sz="1400" dirty="0">
              <a:solidFill>
                <a:srgbClr val="FFC000"/>
              </a:solidFill>
              <a:latin typeface="Arial" charset="0"/>
              <a:ea typeface="Arial" charset="0"/>
              <a:cs typeface="Arial" charset="0"/>
            </a:endParaRPr>
          </a:p>
        </p:txBody>
      </p:sp>
      <p:sp>
        <p:nvSpPr>
          <p:cNvPr id="25" name="TextBox 24"/>
          <p:cNvSpPr txBox="1"/>
          <p:nvPr/>
        </p:nvSpPr>
        <p:spPr>
          <a:xfrm>
            <a:off x="7296653" y="4324350"/>
            <a:ext cx="1654394" cy="307777"/>
          </a:xfrm>
          <a:prstGeom prst="rect">
            <a:avLst/>
          </a:prstGeom>
          <a:noFill/>
        </p:spPr>
        <p:txBody>
          <a:bodyPr wrap="square" rtlCol="0">
            <a:spAutoFit/>
          </a:bodyPr>
          <a:lstStyle/>
          <a:p>
            <a:r>
              <a:rPr lang="en-US" sz="1400" dirty="0" smtClean="0">
                <a:solidFill>
                  <a:schemeClr val="bg1"/>
                </a:solidFill>
                <a:latin typeface="Arial" charset="0"/>
                <a:ea typeface="Arial" charset="0"/>
                <a:cs typeface="Arial" charset="0"/>
              </a:rPr>
              <a:t>supported today</a:t>
            </a:r>
            <a:endParaRPr lang="en-US" sz="1400" dirty="0">
              <a:solidFill>
                <a:schemeClr val="bg1"/>
              </a:solidFill>
              <a:latin typeface="Arial" charset="0"/>
              <a:ea typeface="Arial" charset="0"/>
              <a:cs typeface="Arial" charset="0"/>
            </a:endParaRPr>
          </a:p>
        </p:txBody>
      </p:sp>
      <p:sp>
        <p:nvSpPr>
          <p:cNvPr id="26" name="TextBox 25"/>
          <p:cNvSpPr txBox="1"/>
          <p:nvPr/>
        </p:nvSpPr>
        <p:spPr>
          <a:xfrm>
            <a:off x="5885668" y="4141961"/>
            <a:ext cx="878767" cy="461665"/>
          </a:xfrm>
          <a:prstGeom prst="rect">
            <a:avLst/>
          </a:prstGeom>
          <a:noFill/>
        </p:spPr>
        <p:txBody>
          <a:bodyPr wrap="none" rtlCol="0">
            <a:spAutoFit/>
          </a:bodyPr>
          <a:lstStyle/>
          <a:p>
            <a:r>
              <a:rPr lang="en-US" sz="2400" b="1" dirty="0" smtClean="0">
                <a:solidFill>
                  <a:srgbClr val="FFC000"/>
                </a:solidFill>
                <a:latin typeface="Arial" charset="0"/>
                <a:ea typeface="Arial" charset="0"/>
                <a:cs typeface="Arial" charset="0"/>
              </a:rPr>
              <a:t>&gt;100</a:t>
            </a:r>
            <a:endParaRPr lang="en-US" sz="2400" b="1" dirty="0">
              <a:solidFill>
                <a:srgbClr val="FFC000"/>
              </a:solidFill>
              <a:latin typeface="Arial" charset="0"/>
              <a:ea typeface="Arial" charset="0"/>
              <a:cs typeface="Arial" charset="0"/>
            </a:endParaRPr>
          </a:p>
        </p:txBody>
      </p:sp>
      <p:sp>
        <p:nvSpPr>
          <p:cNvPr id="27" name="TextBox 26"/>
          <p:cNvSpPr txBox="1"/>
          <p:nvPr/>
        </p:nvSpPr>
        <p:spPr>
          <a:xfrm>
            <a:off x="5793748" y="609200"/>
            <a:ext cx="719299" cy="276999"/>
          </a:xfrm>
          <a:prstGeom prst="rect">
            <a:avLst/>
          </a:prstGeom>
          <a:noFill/>
        </p:spPr>
        <p:txBody>
          <a:bodyPr wrap="none" rtlCol="0">
            <a:spAutoFit/>
          </a:bodyPr>
          <a:lstStyle/>
          <a:p>
            <a:r>
              <a:rPr lang="en-US" sz="1200" smtClean="0">
                <a:solidFill>
                  <a:srgbClr val="FFC000"/>
                </a:solidFill>
                <a:latin typeface="Helvetica Neue Thin" charset="0"/>
                <a:ea typeface="Helvetica Neue Thin" charset="0"/>
                <a:cs typeface="Helvetica Neue Thin" charset="0"/>
              </a:rPr>
              <a:t>Terabyte</a:t>
            </a:r>
            <a:endParaRPr lang="en-US" sz="1200">
              <a:solidFill>
                <a:srgbClr val="FFC000"/>
              </a:solidFill>
              <a:latin typeface="Helvetica Neue Thin" charset="0"/>
              <a:ea typeface="Helvetica Neue Thin" charset="0"/>
              <a:cs typeface="Helvetica Neue Thin" charset="0"/>
            </a:endParaRPr>
          </a:p>
        </p:txBody>
      </p:sp>
      <p:sp>
        <p:nvSpPr>
          <p:cNvPr id="28" name="TextBox 27"/>
          <p:cNvSpPr txBox="1"/>
          <p:nvPr/>
        </p:nvSpPr>
        <p:spPr>
          <a:xfrm>
            <a:off x="5863755" y="1861454"/>
            <a:ext cx="812402" cy="276999"/>
          </a:xfrm>
          <a:prstGeom prst="rect">
            <a:avLst/>
          </a:prstGeom>
          <a:noFill/>
        </p:spPr>
        <p:txBody>
          <a:bodyPr wrap="none" rtlCol="0">
            <a:spAutoFit/>
          </a:bodyPr>
          <a:lstStyle/>
          <a:p>
            <a:r>
              <a:rPr lang="en-US" sz="1200" dirty="0" smtClean="0">
                <a:solidFill>
                  <a:srgbClr val="FFC000"/>
                </a:solidFill>
                <a:latin typeface="Helvetica Neue Thin" charset="0"/>
                <a:ea typeface="Helvetica Neue Thin" charset="0"/>
                <a:cs typeface="Helvetica Neue Thin" charset="0"/>
              </a:rPr>
              <a:t>Petabytes</a:t>
            </a:r>
            <a:endParaRPr lang="en-US" sz="1200" dirty="0">
              <a:solidFill>
                <a:srgbClr val="FFC000"/>
              </a:solidFill>
              <a:latin typeface="Helvetica Neue Thin" charset="0"/>
              <a:ea typeface="Helvetica Neue Thin" charset="0"/>
              <a:cs typeface="Helvetica Neue Thin" charset="0"/>
            </a:endParaRPr>
          </a:p>
        </p:txBody>
      </p:sp>
      <p:sp>
        <p:nvSpPr>
          <p:cNvPr id="29" name="Rectangle 28"/>
          <p:cNvSpPr/>
          <p:nvPr/>
        </p:nvSpPr>
        <p:spPr>
          <a:xfrm>
            <a:off x="367574" y="1599624"/>
            <a:ext cx="3666347" cy="2800767"/>
          </a:xfrm>
          <a:prstGeom prst="rect">
            <a:avLst/>
          </a:prstGeom>
        </p:spPr>
        <p:txBody>
          <a:bodyPr wrap="square">
            <a:spAutoFit/>
          </a:bodyPr>
          <a:lstStyle/>
          <a:p>
            <a:pPr marL="285750" indent="-285750">
              <a:buFont typeface="Arial" charset="0"/>
              <a:buChar char="•"/>
            </a:pPr>
            <a:r>
              <a:rPr lang="en-US" sz="1400" b="1" dirty="0">
                <a:solidFill>
                  <a:srgbClr val="002060"/>
                </a:solidFill>
                <a:latin typeface="Helvetica Neue Thin" charset="0"/>
                <a:ea typeface="Helvetica Neue Thin" charset="0"/>
                <a:cs typeface="Helvetica Neue Thin" charset="0"/>
              </a:rPr>
              <a:t>A cloud-based data platform </a:t>
            </a:r>
            <a:r>
              <a:rPr lang="en-US" sz="1400" dirty="0">
                <a:solidFill>
                  <a:srgbClr val="002060"/>
                </a:solidFill>
                <a:latin typeface="Helvetica Neue Thin" charset="0"/>
                <a:ea typeface="Helvetica Neue Thin" charset="0"/>
                <a:cs typeface="Helvetica Neue Thin" charset="0"/>
              </a:rPr>
              <a:t>that ingests large volumes </a:t>
            </a:r>
            <a:r>
              <a:rPr lang="en-US" sz="1400" dirty="0" smtClean="0">
                <a:solidFill>
                  <a:srgbClr val="002060"/>
                </a:solidFill>
                <a:latin typeface="Helvetica Neue Thin" charset="0"/>
                <a:ea typeface="Helvetica Neue Thin" charset="0"/>
                <a:cs typeface="Helvetica Neue Thin" charset="0"/>
              </a:rPr>
              <a:t>&amp; </a:t>
            </a:r>
            <a:r>
              <a:rPr lang="en-US" sz="1400" dirty="0">
                <a:solidFill>
                  <a:srgbClr val="002060"/>
                </a:solidFill>
                <a:latin typeface="Helvetica Neue Thin" charset="0"/>
                <a:ea typeface="Helvetica Neue Thin" charset="0"/>
                <a:cs typeface="Helvetica Neue Thin" charset="0"/>
              </a:rPr>
              <a:t>types of data </a:t>
            </a:r>
          </a:p>
          <a:p>
            <a:endParaRPr lang="en-US" sz="1400" dirty="0">
              <a:solidFill>
                <a:srgbClr val="002060"/>
              </a:solidFill>
              <a:latin typeface="Helvetica Neue Thin" charset="0"/>
              <a:ea typeface="Helvetica Neue Thin" charset="0"/>
              <a:cs typeface="Helvetica Neue Thin" charset="0"/>
            </a:endParaRPr>
          </a:p>
          <a:p>
            <a:pPr marL="285750" indent="-285750">
              <a:buFont typeface="Arial" charset="0"/>
              <a:buChar char="•"/>
            </a:pPr>
            <a:r>
              <a:rPr lang="en-US" sz="1400" b="1" dirty="0">
                <a:solidFill>
                  <a:srgbClr val="002060"/>
                </a:solidFill>
                <a:latin typeface="Helvetica Neue Thin" charset="0"/>
                <a:ea typeface="Helvetica Neue Thin" charset="0"/>
                <a:cs typeface="Helvetica Neue Thin" charset="0"/>
              </a:rPr>
              <a:t>Delivers insights</a:t>
            </a:r>
            <a:r>
              <a:rPr lang="en-US" sz="1400" dirty="0">
                <a:solidFill>
                  <a:srgbClr val="002060"/>
                </a:solidFill>
                <a:latin typeface="Helvetica Neue Thin" charset="0"/>
                <a:ea typeface="Helvetica Neue Thin" charset="0"/>
                <a:cs typeface="Helvetica Neue Thin" charset="0"/>
              </a:rPr>
              <a:t> from precise weather data combined with location and other data </a:t>
            </a:r>
            <a:r>
              <a:rPr lang="en-US" sz="1400" dirty="0" smtClean="0">
                <a:solidFill>
                  <a:srgbClr val="002060"/>
                </a:solidFill>
                <a:latin typeface="Helvetica Neue Thin" charset="0"/>
                <a:ea typeface="Helvetica Neue Thin" charset="0"/>
                <a:cs typeface="Helvetica Neue Thin" charset="0"/>
              </a:rPr>
              <a:t>sets</a:t>
            </a:r>
          </a:p>
          <a:p>
            <a:endParaRPr lang="en-US" sz="1400" dirty="0">
              <a:solidFill>
                <a:srgbClr val="002060"/>
              </a:solidFill>
              <a:latin typeface="Helvetica Neue Thin" charset="0"/>
              <a:ea typeface="Helvetica Neue Thin" charset="0"/>
              <a:cs typeface="Helvetica Neue Thin" charset="0"/>
            </a:endParaRPr>
          </a:p>
          <a:p>
            <a:pPr marL="285750" indent="-285750">
              <a:buFont typeface="Arial" charset="0"/>
              <a:buChar char="•"/>
            </a:pPr>
            <a:r>
              <a:rPr lang="en-US" sz="1400" b="1" dirty="0">
                <a:solidFill>
                  <a:srgbClr val="002060"/>
                </a:solidFill>
                <a:latin typeface="Helvetica Neue Thin" charset="0"/>
                <a:ea typeface="Helvetica Neue Thin" charset="0"/>
                <a:cs typeface="Helvetica Neue Thin" charset="0"/>
              </a:rPr>
              <a:t>Enables companies to embed weather insights</a:t>
            </a:r>
            <a:r>
              <a:rPr lang="en-US" sz="1400" dirty="0">
                <a:solidFill>
                  <a:srgbClr val="002060"/>
                </a:solidFill>
                <a:latin typeface="Helvetica Neue Thin" charset="0"/>
                <a:ea typeface="Helvetica Neue Thin" charset="0"/>
                <a:cs typeface="Helvetica Neue Thin" charset="0"/>
              </a:rPr>
              <a:t> into decision support platforms to take take action</a:t>
            </a:r>
          </a:p>
          <a:p>
            <a:r>
              <a:rPr lang="en-US" dirty="0">
                <a:solidFill>
                  <a:srgbClr val="222222"/>
                </a:solidFill>
                <a:latin typeface="arial" charset="0"/>
              </a:rPr>
              <a:t/>
            </a:r>
            <a:br>
              <a:rPr lang="en-US" dirty="0">
                <a:solidFill>
                  <a:srgbClr val="222222"/>
                </a:solidFill>
                <a:latin typeface="arial" charset="0"/>
              </a:rPr>
            </a:br>
            <a:endParaRPr lang="en-US" b="0" i="0" dirty="0">
              <a:solidFill>
                <a:srgbClr val="222222"/>
              </a:solidFill>
              <a:effectLst/>
              <a:latin typeface="arial" charset="0"/>
            </a:endParaRPr>
          </a:p>
        </p:txBody>
      </p:sp>
    </p:spTree>
    <p:extLst>
      <p:ext uri="{BB962C8B-B14F-4D97-AF65-F5344CB8AC3E}">
        <p14:creationId xmlns:p14="http://schemas.microsoft.com/office/powerpoint/2010/main" val="140351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905000" y="1581150"/>
            <a:ext cx="1524000" cy="2286000"/>
          </a:xfrm>
          <a:prstGeom prst="rect">
            <a:avLst/>
          </a:prstGeom>
          <a:solidFill>
            <a:schemeClr val="accent2">
              <a:lumMod val="75000"/>
              <a:lumOff val="2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45720" rtlCol="0" anchor="t"/>
          <a:lstStyle/>
          <a:p>
            <a:r>
              <a:rPr lang="en-US" b="1" dirty="0" smtClean="0">
                <a:solidFill>
                  <a:srgbClr val="FFC000"/>
                </a:solidFill>
                <a:latin typeface="Helvetica Neue Thin" charset="0"/>
                <a:ea typeface="Helvetica Neue Thin" charset="0"/>
                <a:cs typeface="Helvetica Neue Thin" charset="0"/>
              </a:rPr>
              <a:t>Hyper-Local Weather Data</a:t>
            </a:r>
            <a:endParaRPr lang="en-US" b="1" dirty="0">
              <a:solidFill>
                <a:srgbClr val="FFC000"/>
              </a:solidFill>
              <a:latin typeface="Helvetica Neue Thin" charset="0"/>
              <a:ea typeface="Helvetica Neue Thin" charset="0"/>
              <a:cs typeface="Helvetica Neue Thin" charset="0"/>
            </a:endParaRPr>
          </a:p>
        </p:txBody>
      </p:sp>
      <p:sp>
        <p:nvSpPr>
          <p:cNvPr id="21" name="Rectangle 20"/>
          <p:cNvSpPr/>
          <p:nvPr/>
        </p:nvSpPr>
        <p:spPr>
          <a:xfrm>
            <a:off x="457200" y="1581150"/>
            <a:ext cx="1295400" cy="2286000"/>
          </a:xfrm>
          <a:prstGeom prst="rect">
            <a:avLst/>
          </a:prstGeom>
          <a:solidFill>
            <a:schemeClr val="accent2">
              <a:lumMod val="75000"/>
              <a:lumOff val="2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45720" rtlCol="0" anchor="t"/>
          <a:lstStyle/>
          <a:p>
            <a:r>
              <a:rPr lang="en-US" b="1" dirty="0" smtClean="0">
                <a:solidFill>
                  <a:srgbClr val="FFC000"/>
                </a:solidFill>
                <a:latin typeface="Helvetica Neue Thin" charset="0"/>
                <a:ea typeface="Helvetica Neue Thin" charset="0"/>
                <a:cs typeface="Helvetica Neue Thin" charset="0"/>
              </a:rPr>
              <a:t>IoT / Data</a:t>
            </a:r>
            <a:endParaRPr lang="en-US" sz="1400" dirty="0" smtClean="0">
              <a:latin typeface="Helvetica Neue Thin" charset="0"/>
              <a:ea typeface="Helvetica Neue Thin" charset="0"/>
              <a:cs typeface="Helvetica Neue Thin" charset="0"/>
            </a:endParaRPr>
          </a:p>
          <a:p>
            <a:pPr marL="285750" indent="-285750">
              <a:buFont typeface="Arial" charset="0"/>
              <a:buChar char="•"/>
            </a:pPr>
            <a:r>
              <a:rPr lang="en-US" sz="1400" dirty="0" smtClean="0">
                <a:latin typeface="Helvetica Neue Thin" charset="0"/>
                <a:ea typeface="Helvetica Neue Thin" charset="0"/>
                <a:cs typeface="Helvetica Neue Thin" charset="0"/>
              </a:rPr>
              <a:t>Smart phones</a:t>
            </a:r>
          </a:p>
          <a:p>
            <a:pPr marL="285750" indent="-285750">
              <a:spcBef>
                <a:spcPts val="600"/>
              </a:spcBef>
              <a:buFont typeface="Arial" charset="0"/>
              <a:buChar char="•"/>
            </a:pPr>
            <a:r>
              <a:rPr lang="en-US" sz="1400" dirty="0" smtClean="0">
                <a:latin typeface="Helvetica Neue Thin" charset="0"/>
                <a:ea typeface="Helvetica Neue Thin" charset="0"/>
                <a:cs typeface="Helvetica Neue Thin" charset="0"/>
              </a:rPr>
              <a:t>Homes</a:t>
            </a:r>
          </a:p>
          <a:p>
            <a:pPr marL="285750" indent="-285750">
              <a:spcBef>
                <a:spcPts val="600"/>
              </a:spcBef>
              <a:buFont typeface="Arial" charset="0"/>
              <a:buChar char="•"/>
            </a:pPr>
            <a:r>
              <a:rPr lang="en-US" sz="1400" dirty="0" smtClean="0">
                <a:latin typeface="Helvetica Neue Thin" charset="0"/>
                <a:ea typeface="Helvetica Neue Thin" charset="0"/>
                <a:cs typeface="Helvetica Neue Thin" charset="0"/>
              </a:rPr>
              <a:t>Planes</a:t>
            </a:r>
          </a:p>
          <a:p>
            <a:pPr marL="285750" indent="-285750">
              <a:spcBef>
                <a:spcPts val="600"/>
              </a:spcBef>
              <a:buFont typeface="Arial" charset="0"/>
              <a:buChar char="•"/>
            </a:pPr>
            <a:r>
              <a:rPr lang="en-US" sz="1400" dirty="0" smtClean="0">
                <a:latin typeface="Helvetica Neue Thin" charset="0"/>
                <a:ea typeface="Helvetica Neue Thin" charset="0"/>
                <a:cs typeface="Helvetica Neue Thin" charset="0"/>
              </a:rPr>
              <a:t>Sensors</a:t>
            </a:r>
          </a:p>
          <a:p>
            <a:pPr marL="285750" indent="-285750">
              <a:spcBef>
                <a:spcPts val="600"/>
              </a:spcBef>
              <a:buFont typeface="Arial" charset="0"/>
              <a:buChar char="•"/>
            </a:pPr>
            <a:r>
              <a:rPr lang="en-US" sz="1400" dirty="0" smtClean="0">
                <a:latin typeface="Helvetica Neue Thin" charset="0"/>
                <a:ea typeface="Helvetica Neue Thin" charset="0"/>
                <a:cs typeface="Helvetica Neue Thin" charset="0"/>
              </a:rPr>
              <a:t>Cars</a:t>
            </a:r>
          </a:p>
          <a:p>
            <a:pPr marL="285750" indent="-285750">
              <a:buFont typeface="Arial" charset="0"/>
              <a:buChar char="•"/>
            </a:pPr>
            <a:endParaRPr lang="en-US" dirty="0">
              <a:latin typeface="Helvetica Neue Thin" charset="0"/>
              <a:ea typeface="Helvetica Neue Thin" charset="0"/>
              <a:cs typeface="Helvetica Neue Thin" charset="0"/>
            </a:endParaRPr>
          </a:p>
        </p:txBody>
      </p:sp>
      <p:pic>
        <p:nvPicPr>
          <p:cNvPr id="22" name="Picture 21"/>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a:ext>
            </a:extLst>
          </a:blip>
          <a:stretch>
            <a:fillRect/>
          </a:stretch>
        </p:blipFill>
        <p:spPr>
          <a:xfrm>
            <a:off x="2227306" y="2755900"/>
            <a:ext cx="744494" cy="760840"/>
          </a:xfrm>
          <a:prstGeom prst="rect">
            <a:avLst/>
          </a:prstGeom>
        </p:spPr>
      </p:pic>
      <p:sp>
        <p:nvSpPr>
          <p:cNvPr id="23" name="Rectangle 22"/>
          <p:cNvSpPr/>
          <p:nvPr/>
        </p:nvSpPr>
        <p:spPr>
          <a:xfrm>
            <a:off x="381000" y="4171950"/>
            <a:ext cx="8534400" cy="690356"/>
          </a:xfrm>
          <a:prstGeom prst="rect">
            <a:avLst/>
          </a:prstGeom>
          <a:solidFill>
            <a:srgbClr val="F0B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Helvetica Neue Thin" charset="0"/>
                <a:ea typeface="Helvetica Neue Thin" charset="0"/>
                <a:cs typeface="Helvetica Neue Thin" charset="0"/>
              </a:rPr>
              <a:t>  SUN PLATFORM</a:t>
            </a:r>
            <a:endParaRPr lang="en-US" b="1" dirty="0">
              <a:solidFill>
                <a:schemeClr val="bg1"/>
              </a:solidFill>
              <a:latin typeface="Helvetica Neue Thin" charset="0"/>
              <a:ea typeface="Helvetica Neue Thin" charset="0"/>
              <a:cs typeface="Helvetica Neue Thin" charset="0"/>
            </a:endParaRPr>
          </a:p>
        </p:txBody>
      </p:sp>
      <p:sp>
        <p:nvSpPr>
          <p:cNvPr id="27" name="Rectangle 26"/>
          <p:cNvSpPr/>
          <p:nvPr/>
        </p:nvSpPr>
        <p:spPr>
          <a:xfrm>
            <a:off x="990600" y="3867150"/>
            <a:ext cx="228600" cy="64997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552700" y="3886200"/>
            <a:ext cx="228600" cy="64997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6200000">
            <a:off x="1990437" y="3387437"/>
            <a:ext cx="286325" cy="2286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6200000">
            <a:off x="7070438" y="3387437"/>
            <a:ext cx="286325" cy="2286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553200" y="3867150"/>
            <a:ext cx="228600" cy="64997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8128000" y="3898900"/>
            <a:ext cx="228600" cy="64997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7315200" y="1600200"/>
            <a:ext cx="1600200" cy="2286000"/>
          </a:xfrm>
          <a:prstGeom prst="rect">
            <a:avLst/>
          </a:prstGeom>
          <a:solidFill>
            <a:schemeClr val="accent2">
              <a:lumMod val="75000"/>
              <a:lumOff val="2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45720" rtlCol="0" anchor="t"/>
          <a:lstStyle/>
          <a:p>
            <a:pPr defTabSz="308074" hangingPunct="0"/>
            <a:r>
              <a:rPr lang="en-US" b="1" dirty="0" smtClean="0">
                <a:solidFill>
                  <a:srgbClr val="FFC000"/>
                </a:solidFill>
                <a:latin typeface="Helvetica Neue Thin" charset="0"/>
                <a:ea typeface="Helvetica Neue Thin" charset="0"/>
                <a:cs typeface="Helvetica Neue Thin" charset="0"/>
                <a:sym typeface="Helvetica Light"/>
              </a:rPr>
              <a:t>Businesses</a:t>
            </a:r>
            <a:endParaRPr lang="en-US" sz="1700" b="1" dirty="0" smtClean="0">
              <a:solidFill>
                <a:srgbClr val="FFC000"/>
              </a:solidFill>
              <a:latin typeface="Helvetica Neue Thin" charset="0"/>
              <a:ea typeface="Helvetica Neue Thin" charset="0"/>
              <a:cs typeface="Helvetica Neue Thin" charset="0"/>
              <a:sym typeface="Helvetica Light"/>
            </a:endParaRPr>
          </a:p>
          <a:p>
            <a:pPr defTabSz="308074" hangingPunct="0"/>
            <a:r>
              <a:rPr lang="en-US" sz="1400" dirty="0" smtClean="0">
                <a:latin typeface="Helvetica Neue Thin" charset="0"/>
                <a:ea typeface="Helvetica Neue Thin" charset="0"/>
                <a:cs typeface="Helvetica Neue Thin" charset="0"/>
                <a:sym typeface="Helvetica Light"/>
              </a:rPr>
              <a:t>can </a:t>
            </a:r>
            <a:r>
              <a:rPr lang="en-US" sz="1400" dirty="0">
                <a:latin typeface="Helvetica Neue Thin" charset="0"/>
                <a:ea typeface="Helvetica Neue Thin" charset="0"/>
                <a:cs typeface="Helvetica Neue Thin" charset="0"/>
                <a:sym typeface="Helvetica Light"/>
              </a:rPr>
              <a:t>offer savings, </a:t>
            </a:r>
            <a:r>
              <a:rPr lang="en-US" sz="1400" dirty="0" smtClean="0">
                <a:latin typeface="Helvetica Neue Thin" charset="0"/>
                <a:ea typeface="Helvetica Neue Thin" charset="0"/>
                <a:cs typeface="Helvetica Neue Thin" charset="0"/>
                <a:sym typeface="Helvetica Light"/>
              </a:rPr>
              <a:t>engage customers, intro new </a:t>
            </a:r>
            <a:r>
              <a:rPr lang="en-US" sz="1400" dirty="0">
                <a:latin typeface="Helvetica Neue Thin" charset="0"/>
                <a:ea typeface="Helvetica Neue Thin" charset="0"/>
                <a:cs typeface="Helvetica Neue Thin" charset="0"/>
                <a:sym typeface="Helvetica Light"/>
              </a:rPr>
              <a:t>features</a:t>
            </a:r>
          </a:p>
        </p:txBody>
      </p:sp>
      <p:sp>
        <p:nvSpPr>
          <p:cNvPr id="34" name="Rectangle 33"/>
          <p:cNvSpPr/>
          <p:nvPr/>
        </p:nvSpPr>
        <p:spPr>
          <a:xfrm>
            <a:off x="5867400" y="1600200"/>
            <a:ext cx="1371600" cy="2286000"/>
          </a:xfrm>
          <a:prstGeom prst="rect">
            <a:avLst/>
          </a:prstGeom>
          <a:solidFill>
            <a:schemeClr val="accent2">
              <a:lumMod val="75000"/>
              <a:lumOff val="2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45720" rtlCol="0" anchor="t"/>
          <a:lstStyle/>
          <a:p>
            <a:r>
              <a:rPr lang="en-US" sz="1600" b="1" dirty="0" smtClean="0">
                <a:solidFill>
                  <a:srgbClr val="FFC000"/>
                </a:solidFill>
                <a:latin typeface="Helvetica Neue Thin" charset="0"/>
                <a:ea typeface="Helvetica Neue Thin" charset="0"/>
                <a:cs typeface="Helvetica Neue Thin" charset="0"/>
                <a:sym typeface="Helvetica Light"/>
              </a:rPr>
              <a:t>Consumers</a:t>
            </a:r>
          </a:p>
          <a:p>
            <a:r>
              <a:rPr lang="en-US" sz="1400" dirty="0">
                <a:latin typeface="Helvetica Neue Thin" charset="0"/>
                <a:ea typeface="Helvetica Neue Thin" charset="0"/>
                <a:cs typeface="Helvetica Neue Thin" charset="0"/>
                <a:sym typeface="Helvetica Light"/>
              </a:rPr>
              <a:t>r</a:t>
            </a:r>
            <a:r>
              <a:rPr lang="en-US" sz="1400" dirty="0" smtClean="0">
                <a:latin typeface="Helvetica Neue Thin" charset="0"/>
                <a:ea typeface="Helvetica Neue Thin" charset="0"/>
                <a:cs typeface="Helvetica Neue Thin" charset="0"/>
                <a:sym typeface="Helvetica Light"/>
              </a:rPr>
              <a:t>eceive alerts on </a:t>
            </a:r>
            <a:r>
              <a:rPr lang="en-US" sz="1400" dirty="0">
                <a:latin typeface="Helvetica Neue Thin" charset="0"/>
                <a:ea typeface="Helvetica Neue Thin" charset="0"/>
                <a:cs typeface="Helvetica Neue Thin" charset="0"/>
                <a:sym typeface="Helvetica Light"/>
              </a:rPr>
              <a:t>mobile </a:t>
            </a:r>
            <a:r>
              <a:rPr lang="en-US" sz="1400" dirty="0" smtClean="0">
                <a:latin typeface="Helvetica Neue Thin" charset="0"/>
                <a:ea typeface="Helvetica Neue Thin" charset="0"/>
                <a:cs typeface="Helvetica Neue Thin" charset="0"/>
                <a:sym typeface="Helvetica Light"/>
              </a:rPr>
              <a:t>devices</a:t>
            </a:r>
            <a:endParaRPr lang="en-US" sz="1400" dirty="0">
              <a:latin typeface="Helvetica Neue Thin" charset="0"/>
              <a:ea typeface="Helvetica Neue Thin" charset="0"/>
              <a:cs typeface="Helvetica Neue Thin" charset="0"/>
              <a:sym typeface="Helvetica Light"/>
            </a:endParaRPr>
          </a:p>
          <a:p>
            <a:pPr marL="285750" indent="-285750">
              <a:buFont typeface="Arial" charset="0"/>
              <a:buChar char="•"/>
            </a:pPr>
            <a:endParaRPr lang="en-US" sz="1400" dirty="0" smtClean="0">
              <a:latin typeface="Helvetica Neue Thin" charset="0"/>
              <a:ea typeface="Helvetica Neue Thin" charset="0"/>
              <a:cs typeface="Helvetica Neue Thin" charset="0"/>
            </a:endParaRPr>
          </a:p>
        </p:txBody>
      </p:sp>
      <p:sp>
        <p:nvSpPr>
          <p:cNvPr id="37" name="Rectangle 36"/>
          <p:cNvSpPr/>
          <p:nvPr/>
        </p:nvSpPr>
        <p:spPr>
          <a:xfrm>
            <a:off x="3716294" y="1612900"/>
            <a:ext cx="1855015" cy="2286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fontAlgn="base"/>
            <a:r>
              <a:rPr lang="en-US" sz="2800" b="1" dirty="0" smtClean="0">
                <a:solidFill>
                  <a:schemeClr val="bg1"/>
                </a:solidFill>
                <a:latin typeface="Helvetica Neue Thin" charset="0"/>
                <a:ea typeface="Helvetica Neue Thin" charset="0"/>
                <a:cs typeface="Helvetica Neue Thin" charset="0"/>
                <a:sym typeface="Helvetica Neue"/>
              </a:rPr>
              <a:t>Analytics</a:t>
            </a:r>
            <a:endParaRPr lang="en-US" sz="2800" b="1" dirty="0">
              <a:solidFill>
                <a:schemeClr val="bg1"/>
              </a:solidFill>
              <a:latin typeface="Helvetica Neue Thin" charset="0"/>
              <a:ea typeface="Helvetica Neue Thin" charset="0"/>
              <a:cs typeface="Helvetica Neue Thin" charset="0"/>
              <a:sym typeface="Helvetica Neue"/>
            </a:endParaRPr>
          </a:p>
        </p:txBody>
      </p:sp>
      <p:sp>
        <p:nvSpPr>
          <p:cNvPr id="38" name="Down Arrow 37"/>
          <p:cNvSpPr/>
          <p:nvPr/>
        </p:nvSpPr>
        <p:spPr>
          <a:xfrm>
            <a:off x="1028700" y="4043520"/>
            <a:ext cx="152400" cy="307675"/>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p:cNvSpPr/>
          <p:nvPr/>
        </p:nvSpPr>
        <p:spPr>
          <a:xfrm>
            <a:off x="2590800" y="4015384"/>
            <a:ext cx="152400" cy="307675"/>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p:cNvSpPr/>
          <p:nvPr/>
        </p:nvSpPr>
        <p:spPr>
          <a:xfrm rot="16200000">
            <a:off x="3479799" y="4376599"/>
            <a:ext cx="152400" cy="307675"/>
          </a:xfrm>
          <a:prstGeom prst="downArrow">
            <a:avLst/>
          </a:prstGeom>
          <a:solidFill>
            <a:srgbClr val="FFEAA0"/>
          </a:solidFill>
          <a:ln>
            <a:solidFill>
              <a:srgbClr val="FFEA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rot="16200000">
            <a:off x="5789763" y="4376598"/>
            <a:ext cx="152400" cy="307675"/>
          </a:xfrm>
          <a:prstGeom prst="downArrow">
            <a:avLst/>
          </a:prstGeom>
          <a:solidFill>
            <a:srgbClr val="FFEAA0"/>
          </a:solidFill>
          <a:ln>
            <a:solidFill>
              <a:srgbClr val="FFEA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p:cNvSpPr/>
          <p:nvPr/>
        </p:nvSpPr>
        <p:spPr>
          <a:xfrm rot="16200000">
            <a:off x="1649563" y="4395040"/>
            <a:ext cx="152400" cy="307675"/>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p:cNvSpPr/>
          <p:nvPr/>
        </p:nvSpPr>
        <p:spPr>
          <a:xfrm rot="16200000">
            <a:off x="2741762" y="4406297"/>
            <a:ext cx="152400" cy="307675"/>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16200000">
            <a:off x="6427637" y="4382341"/>
            <a:ext cx="152400" cy="307675"/>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p:cNvSpPr/>
          <p:nvPr/>
        </p:nvSpPr>
        <p:spPr>
          <a:xfrm rot="16200000">
            <a:off x="7519836" y="4393598"/>
            <a:ext cx="152400" cy="307675"/>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p:cNvSpPr/>
          <p:nvPr/>
        </p:nvSpPr>
        <p:spPr>
          <a:xfrm flipH="1" flipV="1">
            <a:off x="6597650" y="4012967"/>
            <a:ext cx="152400" cy="307675"/>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wn Arrow 51"/>
          <p:cNvSpPr/>
          <p:nvPr/>
        </p:nvSpPr>
        <p:spPr>
          <a:xfrm flipH="1" flipV="1">
            <a:off x="8159750" y="3984831"/>
            <a:ext cx="152400" cy="307675"/>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14647" y="2755900"/>
            <a:ext cx="567153" cy="971550"/>
          </a:xfrm>
          <a:prstGeom prst="rect">
            <a:avLst/>
          </a:prstGeom>
        </p:spPr>
      </p:pic>
      <p:pic>
        <p:nvPicPr>
          <p:cNvPr id="55" name="Picture 54"/>
          <p:cNvPicPr>
            <a:picLocks noChangeAspect="1"/>
          </p:cNvPicPr>
          <p:nvPr/>
        </p:nvPicPr>
        <p:blipFill>
          <a:blip r:embed="rId6" cstate="email">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a:ext>
            </a:extLst>
          </a:blip>
          <a:stretch>
            <a:fillRect/>
          </a:stretch>
        </p:blipFill>
        <p:spPr>
          <a:xfrm>
            <a:off x="6385390" y="2995791"/>
            <a:ext cx="262899" cy="263167"/>
          </a:xfrm>
          <a:prstGeom prst="rect">
            <a:avLst/>
          </a:prstGeom>
        </p:spPr>
      </p:pic>
      <p:sp>
        <p:nvSpPr>
          <p:cNvPr id="56" name="TextBox 55"/>
          <p:cNvSpPr txBox="1"/>
          <p:nvPr/>
        </p:nvSpPr>
        <p:spPr>
          <a:xfrm>
            <a:off x="6299336" y="3258958"/>
            <a:ext cx="431528" cy="276999"/>
          </a:xfrm>
          <a:prstGeom prst="rect">
            <a:avLst/>
          </a:prstGeom>
          <a:noFill/>
        </p:spPr>
        <p:txBody>
          <a:bodyPr wrap="none" rtlCol="0">
            <a:spAutoFit/>
          </a:bodyPr>
          <a:lstStyle/>
          <a:p>
            <a:r>
              <a:rPr lang="en-US" sz="1200" smtClean="0">
                <a:solidFill>
                  <a:srgbClr val="F0B405"/>
                </a:solidFill>
                <a:latin typeface="Helvetica Neue UltraLight" charset="0"/>
                <a:ea typeface="Helvetica Neue UltraLight" charset="0"/>
                <a:cs typeface="Helvetica Neue UltraLight" charset="0"/>
              </a:rPr>
              <a:t>alert</a:t>
            </a:r>
            <a:endParaRPr lang="en-US" sz="1200">
              <a:solidFill>
                <a:srgbClr val="F0B405"/>
              </a:solidFill>
              <a:latin typeface="Helvetica Neue UltraLight" charset="0"/>
              <a:ea typeface="Helvetica Neue UltraLight" charset="0"/>
              <a:cs typeface="Helvetica Neue UltraLight" charset="0"/>
            </a:endParaRPr>
          </a:p>
        </p:txBody>
      </p:sp>
      <p:pic>
        <p:nvPicPr>
          <p:cNvPr id="57" name="Picture 5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87056" y="2913801"/>
            <a:ext cx="780288" cy="780288"/>
          </a:xfrm>
          <a:prstGeom prst="rect">
            <a:avLst/>
          </a:prstGeom>
        </p:spPr>
      </p:pic>
      <p:sp>
        <p:nvSpPr>
          <p:cNvPr id="35" name="Down Arrow 34"/>
          <p:cNvSpPr/>
          <p:nvPr/>
        </p:nvSpPr>
        <p:spPr>
          <a:xfrm flipH="1" flipV="1">
            <a:off x="4191000" y="3940475"/>
            <a:ext cx="152400" cy="307675"/>
          </a:xfrm>
          <a:prstGeom prst="down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p:cNvSpPr/>
          <p:nvPr/>
        </p:nvSpPr>
        <p:spPr>
          <a:xfrm flipH="1">
            <a:off x="4876800" y="3940475"/>
            <a:ext cx="152400" cy="307675"/>
          </a:xfrm>
          <a:prstGeom prst="down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81000" y="361950"/>
            <a:ext cx="7696200" cy="584776"/>
          </a:xfrm>
          <a:prstGeom prst="rect">
            <a:avLst/>
          </a:prstGeom>
        </p:spPr>
        <p:txBody>
          <a:bodyPr wrap="square">
            <a:spAutoFit/>
          </a:bodyPr>
          <a:lstStyle/>
          <a:p>
            <a:r>
              <a:rPr lang="en-US" sz="3200" b="1" dirty="0" smtClean="0">
                <a:solidFill>
                  <a:schemeClr val="tx2"/>
                </a:solidFill>
                <a:latin typeface="Helvetica Neue" charset="0"/>
                <a:ea typeface="Helvetica Neue" charset="0"/>
                <a:cs typeface="Helvetica Neue" charset="0"/>
                <a:sym typeface="Arial"/>
                <a:rtl val="0"/>
              </a:rPr>
              <a:t>Applying Analytics </a:t>
            </a:r>
            <a:r>
              <a:rPr lang="en-US" sz="3200" dirty="0" smtClean="0">
                <a:solidFill>
                  <a:schemeClr val="tx2"/>
                </a:solidFill>
                <a:latin typeface="Helvetica Neue Thin" charset="0"/>
                <a:ea typeface="Helvetica Neue Thin" charset="0"/>
                <a:cs typeface="Helvetica Neue Thin" charset="0"/>
                <a:sym typeface="Arial"/>
                <a:rtl val="0"/>
              </a:rPr>
              <a:t>to Weather</a:t>
            </a:r>
            <a:endParaRPr lang="en-US" sz="3200" dirty="0">
              <a:solidFill>
                <a:schemeClr val="tx2"/>
              </a:solidFill>
              <a:latin typeface="Helvetica Neue Thin" charset="0"/>
              <a:ea typeface="Helvetica Neue Thin" charset="0"/>
              <a:cs typeface="Helvetica Neue Thin" charset="0"/>
              <a:sym typeface="Arial"/>
              <a:rtl val="0"/>
            </a:endParaRPr>
          </a:p>
        </p:txBody>
      </p:sp>
    </p:spTree>
    <p:extLst>
      <p:ext uri="{BB962C8B-B14F-4D97-AF65-F5344CB8AC3E}">
        <p14:creationId xmlns:p14="http://schemas.microsoft.com/office/powerpoint/2010/main" val="39178538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61950"/>
            <a:ext cx="7696200" cy="584776"/>
          </a:xfrm>
          <a:prstGeom prst="rect">
            <a:avLst/>
          </a:prstGeom>
        </p:spPr>
        <p:txBody>
          <a:bodyPr wrap="square">
            <a:spAutoFit/>
          </a:bodyPr>
          <a:lstStyle/>
          <a:p>
            <a:r>
              <a:rPr lang="en-US" sz="3200" b="1" dirty="0" smtClean="0">
                <a:solidFill>
                  <a:schemeClr val="tx2"/>
                </a:solidFill>
                <a:latin typeface="Helvetica Neue" charset="0"/>
                <a:ea typeface="Helvetica Neue" charset="0"/>
                <a:cs typeface="Helvetica Neue" charset="0"/>
                <a:sym typeface="Arial"/>
                <a:rtl val="0"/>
              </a:rPr>
              <a:t>Using Analytics </a:t>
            </a:r>
            <a:r>
              <a:rPr lang="en-US" sz="3200" dirty="0" smtClean="0">
                <a:solidFill>
                  <a:schemeClr val="tx2"/>
                </a:solidFill>
                <a:latin typeface="Helvetica Neue Thin" charset="0"/>
                <a:ea typeface="Helvetica Neue Thin" charset="0"/>
                <a:cs typeface="Helvetica Neue Thin" charset="0"/>
                <a:sym typeface="Arial"/>
                <a:rtl val="0"/>
              </a:rPr>
              <a:t>to Engage Customers</a:t>
            </a:r>
            <a:endParaRPr lang="en-US" sz="3200" dirty="0">
              <a:solidFill>
                <a:schemeClr val="tx2"/>
              </a:solidFill>
              <a:latin typeface="Helvetica Neue Thin" charset="0"/>
              <a:ea typeface="Helvetica Neue Thin" charset="0"/>
              <a:cs typeface="Helvetica Neue Thin" charset="0"/>
              <a:sym typeface="Arial"/>
              <a:rtl val="0"/>
            </a:endParaRPr>
          </a:p>
        </p:txBody>
      </p:sp>
      <p:sp>
        <p:nvSpPr>
          <p:cNvPr id="20" name="Rectangle 19"/>
          <p:cNvSpPr/>
          <p:nvPr/>
        </p:nvSpPr>
        <p:spPr>
          <a:xfrm>
            <a:off x="1905000" y="1581150"/>
            <a:ext cx="1524000" cy="2286000"/>
          </a:xfrm>
          <a:prstGeom prst="rect">
            <a:avLst/>
          </a:prstGeom>
          <a:solidFill>
            <a:schemeClr val="accent2">
              <a:lumMod val="75000"/>
              <a:lumOff val="2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Helvetica Neue Thin" charset="0"/>
                <a:ea typeface="Helvetica Neue Thin" charset="0"/>
                <a:cs typeface="Helvetica Neue Thin" charset="0"/>
              </a:rPr>
              <a:t>Hyper-Local Weather Data</a:t>
            </a:r>
            <a:endParaRPr lang="en-US" b="1" dirty="0">
              <a:solidFill>
                <a:schemeClr val="accent1"/>
              </a:solidFill>
              <a:latin typeface="Helvetica Neue Thin" charset="0"/>
              <a:ea typeface="Helvetica Neue Thin" charset="0"/>
              <a:cs typeface="Helvetica Neue Thin" charset="0"/>
            </a:endParaRPr>
          </a:p>
        </p:txBody>
      </p:sp>
      <p:sp>
        <p:nvSpPr>
          <p:cNvPr id="21" name="Rectangle 20"/>
          <p:cNvSpPr/>
          <p:nvPr/>
        </p:nvSpPr>
        <p:spPr>
          <a:xfrm>
            <a:off x="457200" y="1581150"/>
            <a:ext cx="1295400" cy="2286000"/>
          </a:xfrm>
          <a:prstGeom prst="rect">
            <a:avLst/>
          </a:prstGeom>
          <a:solidFill>
            <a:schemeClr val="accent2">
              <a:lumMod val="75000"/>
              <a:lumOff val="2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accent1"/>
                </a:solidFill>
                <a:latin typeface="Helvetica Neue Thin" charset="0"/>
                <a:ea typeface="Helvetica Neue Thin" charset="0"/>
                <a:cs typeface="Helvetica Neue Thin" charset="0"/>
              </a:rPr>
              <a:t>Home IoT Sensors</a:t>
            </a:r>
            <a:endParaRPr lang="en-US" sz="1400" dirty="0" smtClean="0">
              <a:latin typeface="Helvetica Neue Thin" charset="0"/>
              <a:ea typeface="Helvetica Neue Thin" charset="0"/>
              <a:cs typeface="Helvetica Neue Thin" charset="0"/>
            </a:endParaRPr>
          </a:p>
          <a:p>
            <a:pPr marL="285750" indent="-285750">
              <a:buFont typeface="Arial" charset="0"/>
              <a:buChar char="•"/>
            </a:pPr>
            <a:r>
              <a:rPr lang="en-US" sz="1400" dirty="0" smtClean="0">
                <a:latin typeface="Helvetica Neue Thin" charset="0"/>
                <a:ea typeface="Helvetica Neue Thin" charset="0"/>
                <a:cs typeface="Helvetica Neue Thin" charset="0"/>
              </a:rPr>
              <a:t>H20 meter</a:t>
            </a:r>
          </a:p>
          <a:p>
            <a:pPr marL="285750" indent="-285750">
              <a:spcBef>
                <a:spcPts val="600"/>
              </a:spcBef>
              <a:buFont typeface="Arial" charset="0"/>
              <a:buChar char="•"/>
            </a:pPr>
            <a:r>
              <a:rPr lang="en-US" sz="1400" dirty="0" smtClean="0">
                <a:latin typeface="Helvetica Neue Thin" charset="0"/>
                <a:ea typeface="Helvetica Neue Thin" charset="0"/>
                <a:cs typeface="Helvetica Neue Thin" charset="0"/>
              </a:rPr>
              <a:t>A/C</a:t>
            </a:r>
          </a:p>
          <a:p>
            <a:pPr marL="285750" indent="-285750">
              <a:spcBef>
                <a:spcPts val="600"/>
              </a:spcBef>
              <a:buFont typeface="Arial" charset="0"/>
              <a:buChar char="•"/>
            </a:pPr>
            <a:r>
              <a:rPr lang="en-US" sz="1400" dirty="0" smtClean="0">
                <a:latin typeface="Helvetica Neue Thin" charset="0"/>
                <a:ea typeface="Helvetica Neue Thin" charset="0"/>
                <a:cs typeface="Helvetica Neue Thin" charset="0"/>
              </a:rPr>
              <a:t>Electrical panel</a:t>
            </a:r>
          </a:p>
          <a:p>
            <a:pPr marL="285750" indent="-285750">
              <a:spcBef>
                <a:spcPts val="600"/>
              </a:spcBef>
              <a:buFont typeface="Arial" charset="0"/>
              <a:buChar char="•"/>
            </a:pPr>
            <a:r>
              <a:rPr lang="en-US" sz="1400" dirty="0" smtClean="0">
                <a:latin typeface="Helvetica Neue Thin" charset="0"/>
                <a:ea typeface="Helvetica Neue Thin" charset="0"/>
                <a:cs typeface="Helvetica Neue Thin" charset="0"/>
              </a:rPr>
              <a:t>Sewer System</a:t>
            </a:r>
          </a:p>
          <a:p>
            <a:pPr marL="285750" indent="-285750">
              <a:buFont typeface="Arial" charset="0"/>
              <a:buChar char="•"/>
            </a:pPr>
            <a:endParaRPr lang="en-US" dirty="0">
              <a:latin typeface="Helvetica Neue Thin" charset="0"/>
              <a:ea typeface="Helvetica Neue Thin" charset="0"/>
              <a:cs typeface="Helvetica Neue Thin" charset="0"/>
            </a:endParaRPr>
          </a:p>
        </p:txBody>
      </p:sp>
      <p:pic>
        <p:nvPicPr>
          <p:cNvPr id="22" name="Picture 21"/>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a:ext>
            </a:extLst>
          </a:blip>
          <a:stretch>
            <a:fillRect/>
          </a:stretch>
        </p:blipFill>
        <p:spPr>
          <a:xfrm>
            <a:off x="2227306" y="2755900"/>
            <a:ext cx="744494" cy="760840"/>
          </a:xfrm>
          <a:prstGeom prst="rect">
            <a:avLst/>
          </a:prstGeom>
        </p:spPr>
      </p:pic>
      <p:sp>
        <p:nvSpPr>
          <p:cNvPr id="23" name="Rectangle 22"/>
          <p:cNvSpPr/>
          <p:nvPr/>
        </p:nvSpPr>
        <p:spPr>
          <a:xfrm>
            <a:off x="381000" y="4171950"/>
            <a:ext cx="8534400" cy="6903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Helvetica Neue Thin" charset="0"/>
                <a:ea typeface="Helvetica Neue Thin" charset="0"/>
                <a:cs typeface="Helvetica Neue Thin" charset="0"/>
              </a:rPr>
              <a:t>  SUN PLATFORM</a:t>
            </a:r>
            <a:endParaRPr lang="en-US" b="1" dirty="0">
              <a:solidFill>
                <a:schemeClr val="bg1"/>
              </a:solidFill>
              <a:latin typeface="Helvetica Neue Thin" charset="0"/>
              <a:ea typeface="Helvetica Neue Thin" charset="0"/>
              <a:cs typeface="Helvetica Neue Thin" charset="0"/>
            </a:endParaRPr>
          </a:p>
        </p:txBody>
      </p:sp>
      <p:sp>
        <p:nvSpPr>
          <p:cNvPr id="27" name="Rectangle 26"/>
          <p:cNvSpPr/>
          <p:nvPr/>
        </p:nvSpPr>
        <p:spPr>
          <a:xfrm>
            <a:off x="990600" y="3867150"/>
            <a:ext cx="228600" cy="64997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552700" y="3886200"/>
            <a:ext cx="228600" cy="64997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6200000">
            <a:off x="1990437" y="3387437"/>
            <a:ext cx="286325" cy="2286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6200000">
            <a:off x="7070438" y="3387437"/>
            <a:ext cx="286325" cy="2286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553200" y="3867150"/>
            <a:ext cx="228600" cy="64997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8128000" y="3898900"/>
            <a:ext cx="228600" cy="64997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7315199" y="1600200"/>
            <a:ext cx="1613647" cy="2286000"/>
          </a:xfrm>
          <a:prstGeom prst="rect">
            <a:avLst/>
          </a:prstGeom>
          <a:solidFill>
            <a:schemeClr val="accent2">
              <a:lumMod val="75000"/>
              <a:lumOff val="2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08074" hangingPunct="0"/>
            <a:r>
              <a:rPr lang="en-US" b="1" dirty="0" smtClean="0">
                <a:solidFill>
                  <a:schemeClr val="accent1"/>
                </a:solidFill>
                <a:latin typeface="Helvetica Neue Thin" charset="0"/>
                <a:ea typeface="Helvetica Neue Thin" charset="0"/>
                <a:cs typeface="Helvetica Neue Thin" charset="0"/>
                <a:sym typeface="Helvetica Light"/>
              </a:rPr>
              <a:t>Insurance provider </a:t>
            </a:r>
          </a:p>
          <a:p>
            <a:pPr defTabSz="308074" hangingPunct="0"/>
            <a:r>
              <a:rPr lang="en-US" sz="1400" dirty="0" smtClean="0">
                <a:latin typeface="Helvetica Neue Thin" charset="0"/>
                <a:ea typeface="Helvetica Neue Thin" charset="0"/>
                <a:cs typeface="Helvetica Neue Thin" charset="0"/>
                <a:sym typeface="Helvetica Light"/>
              </a:rPr>
              <a:t>can </a:t>
            </a:r>
            <a:r>
              <a:rPr lang="en-US" sz="1400" dirty="0">
                <a:latin typeface="Helvetica Neue Thin" charset="0"/>
                <a:ea typeface="Helvetica Neue Thin" charset="0"/>
                <a:cs typeface="Helvetica Neue Thin" charset="0"/>
                <a:sym typeface="Helvetica Light"/>
              </a:rPr>
              <a:t>offer savings, alerts, new features</a:t>
            </a:r>
          </a:p>
        </p:txBody>
      </p:sp>
      <p:sp>
        <p:nvSpPr>
          <p:cNvPr id="34" name="Rectangle 33"/>
          <p:cNvSpPr/>
          <p:nvPr/>
        </p:nvSpPr>
        <p:spPr>
          <a:xfrm>
            <a:off x="5867400" y="1600200"/>
            <a:ext cx="1371600" cy="2286000"/>
          </a:xfrm>
          <a:prstGeom prst="rect">
            <a:avLst/>
          </a:prstGeom>
          <a:solidFill>
            <a:schemeClr val="accent2">
              <a:lumMod val="75000"/>
              <a:lumOff val="2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1"/>
                </a:solidFill>
                <a:latin typeface="Helvetica Neue Thin" charset="0"/>
                <a:ea typeface="Helvetica Neue Thin" charset="0"/>
                <a:cs typeface="Helvetica Neue Thin" charset="0"/>
                <a:sym typeface="Helvetica Light"/>
              </a:rPr>
              <a:t>Home owner </a:t>
            </a:r>
            <a:r>
              <a:rPr lang="en-US" sz="1400" dirty="0">
                <a:latin typeface="Helvetica Neue Thin" charset="0"/>
                <a:ea typeface="Helvetica Neue Thin" charset="0"/>
                <a:cs typeface="Helvetica Neue Thin" charset="0"/>
                <a:sym typeface="Helvetica Light"/>
              </a:rPr>
              <a:t>alerted on mobile device</a:t>
            </a:r>
          </a:p>
          <a:p>
            <a:pPr marL="285750" indent="-285750">
              <a:buFont typeface="Arial" charset="0"/>
              <a:buChar char="•"/>
            </a:pPr>
            <a:endParaRPr lang="en-US" sz="1400" dirty="0" smtClean="0">
              <a:latin typeface="Helvetica Neue Thin" charset="0"/>
              <a:ea typeface="Helvetica Neue Thin" charset="0"/>
              <a:cs typeface="Helvetica Neue Thin" charset="0"/>
            </a:endParaRPr>
          </a:p>
        </p:txBody>
      </p:sp>
      <p:sp>
        <p:nvSpPr>
          <p:cNvPr id="37" name="Rectangle 36"/>
          <p:cNvSpPr/>
          <p:nvPr/>
        </p:nvSpPr>
        <p:spPr>
          <a:xfrm>
            <a:off x="3716294" y="1612900"/>
            <a:ext cx="1855015" cy="2286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r>
              <a:rPr lang="en-US" b="1" dirty="0" smtClean="0">
                <a:solidFill>
                  <a:schemeClr val="accent2">
                    <a:lumMod val="75000"/>
                    <a:lumOff val="25000"/>
                  </a:schemeClr>
                </a:solidFill>
                <a:latin typeface="Helvetica Neue Thin" charset="0"/>
                <a:ea typeface="Helvetica Neue Thin" charset="0"/>
                <a:cs typeface="Helvetica Neue Thin" charset="0"/>
                <a:sym typeface="Helvetica Neue"/>
              </a:rPr>
              <a:t>Analytics</a:t>
            </a:r>
            <a:endParaRPr lang="en-US" b="1" dirty="0">
              <a:solidFill>
                <a:schemeClr val="accent2">
                  <a:lumMod val="75000"/>
                  <a:lumOff val="25000"/>
                </a:schemeClr>
              </a:solidFill>
              <a:latin typeface="Helvetica Neue Thin" charset="0"/>
              <a:ea typeface="Helvetica Neue Thin" charset="0"/>
              <a:cs typeface="Helvetica Neue Thin" charset="0"/>
              <a:sym typeface="Helvetica Neue"/>
            </a:endParaRPr>
          </a:p>
          <a:p>
            <a:pPr marL="171450" indent="-171450" fontAlgn="base">
              <a:spcBef>
                <a:spcPts val="1200"/>
              </a:spcBef>
              <a:buFont typeface="Arial" charset="0"/>
              <a:buChar char="•"/>
            </a:pPr>
            <a:r>
              <a:rPr lang="en-US" sz="1100" b="1" dirty="0" smtClean="0">
                <a:latin typeface="Helvetica Neue"/>
                <a:ea typeface="Helvetica Neue"/>
                <a:cs typeface="Helvetica Neue"/>
                <a:sym typeface="Helvetica Neue"/>
              </a:rPr>
              <a:t>40,000 </a:t>
            </a:r>
            <a:r>
              <a:rPr lang="en-US" sz="1100" dirty="0">
                <a:latin typeface="Helvetica Neue"/>
                <a:ea typeface="Helvetica Neue"/>
                <a:cs typeface="Helvetica Neue"/>
                <a:sym typeface="Helvetica Neue"/>
              </a:rPr>
              <a:t>s</a:t>
            </a:r>
            <a:r>
              <a:rPr lang="en-US" sz="1100" dirty="0" smtClean="0">
                <a:latin typeface="Helvetica Neue"/>
                <a:ea typeface="Helvetica Neue"/>
                <a:cs typeface="Helvetica Neue"/>
                <a:sym typeface="Helvetica Neue"/>
              </a:rPr>
              <a:t>mart home sensors </a:t>
            </a:r>
          </a:p>
          <a:p>
            <a:pPr marL="171450" indent="-171450" fontAlgn="base">
              <a:spcBef>
                <a:spcPts val="600"/>
              </a:spcBef>
              <a:buFont typeface="Arial" charset="0"/>
              <a:buChar char="•"/>
            </a:pPr>
            <a:r>
              <a:rPr lang="en-US" sz="1100" b="1" dirty="0" smtClean="0">
                <a:latin typeface="Helvetica Neue"/>
                <a:ea typeface="Helvetica Neue"/>
                <a:cs typeface="Helvetica Neue"/>
                <a:sym typeface="Helvetica Neue"/>
              </a:rPr>
              <a:t>10,000 </a:t>
            </a:r>
            <a:r>
              <a:rPr lang="en-US" sz="1100" dirty="0" smtClean="0">
                <a:latin typeface="Helvetica Neue"/>
                <a:ea typeface="Helvetica Neue"/>
                <a:cs typeface="Helvetica Neue"/>
                <a:sym typeface="Helvetica Neue"/>
              </a:rPr>
              <a:t>home owners </a:t>
            </a:r>
            <a:r>
              <a:rPr lang="en-US" sz="1100" dirty="0">
                <a:latin typeface="Helvetica Neue"/>
                <a:ea typeface="Helvetica Neue"/>
                <a:cs typeface="Helvetica Neue"/>
                <a:sym typeface="Helvetica Neue"/>
              </a:rPr>
              <a:t>with mobile </a:t>
            </a:r>
            <a:r>
              <a:rPr lang="en-US" sz="1100" dirty="0" smtClean="0">
                <a:latin typeface="Helvetica Neue"/>
                <a:ea typeface="Helvetica Neue"/>
                <a:cs typeface="Helvetica Neue"/>
                <a:sym typeface="Helvetica Neue"/>
              </a:rPr>
              <a:t>or </a:t>
            </a:r>
            <a:r>
              <a:rPr lang="en-US" sz="1100" dirty="0">
                <a:latin typeface="Helvetica Neue"/>
                <a:ea typeface="Helvetica Neue"/>
                <a:cs typeface="Helvetica Neue"/>
                <a:sym typeface="Helvetica Neue"/>
              </a:rPr>
              <a:t>website </a:t>
            </a:r>
            <a:r>
              <a:rPr lang="en-US" sz="1100" dirty="0" smtClean="0">
                <a:latin typeface="Helvetica Neue"/>
                <a:ea typeface="Helvetica Neue"/>
                <a:cs typeface="Helvetica Neue"/>
                <a:sym typeface="Helvetica Neue"/>
              </a:rPr>
              <a:t>warnings</a:t>
            </a:r>
            <a:endParaRPr lang="en-US" sz="1100" dirty="0">
              <a:latin typeface="Helvetica Neue"/>
              <a:ea typeface="Helvetica Neue"/>
              <a:cs typeface="Helvetica Neue"/>
              <a:sym typeface="Helvetica Neue"/>
            </a:endParaRPr>
          </a:p>
          <a:p>
            <a:pPr marL="171450" indent="-171450" fontAlgn="base">
              <a:spcBef>
                <a:spcPts val="600"/>
              </a:spcBef>
              <a:buFont typeface="Arial" charset="0"/>
              <a:buChar char="•"/>
            </a:pPr>
            <a:r>
              <a:rPr lang="en-US" sz="1100" b="1" dirty="0">
                <a:latin typeface="Helvetica Neue"/>
                <a:ea typeface="Helvetica Neue"/>
                <a:cs typeface="Helvetica Neue"/>
                <a:sym typeface="Helvetica Neue"/>
              </a:rPr>
              <a:t>300</a:t>
            </a:r>
            <a:r>
              <a:rPr lang="en-US" sz="1100" dirty="0">
                <a:latin typeface="Helvetica Neue"/>
                <a:ea typeface="Helvetica Neue"/>
                <a:cs typeface="Helvetica Neue"/>
                <a:sym typeface="Helvetica Neue"/>
              </a:rPr>
              <a:t> </a:t>
            </a:r>
            <a:r>
              <a:rPr lang="en-US" sz="1100" dirty="0" smtClean="0">
                <a:latin typeface="Helvetica Neue"/>
                <a:ea typeface="Helvetica Neue"/>
                <a:cs typeface="Helvetica Neue"/>
                <a:sym typeface="Helvetica Neue"/>
              </a:rPr>
              <a:t>Insurance workers </a:t>
            </a:r>
            <a:r>
              <a:rPr lang="en-US" sz="1100" dirty="0">
                <a:latin typeface="Helvetica Neue"/>
                <a:ea typeface="Helvetica Neue"/>
                <a:cs typeface="Helvetica Neue"/>
                <a:sym typeface="Helvetica Neue"/>
              </a:rPr>
              <a:t>who want to study their clients water usage </a:t>
            </a:r>
            <a:r>
              <a:rPr lang="en-US" sz="1100" dirty="0" smtClean="0">
                <a:latin typeface="Helvetica Neue"/>
                <a:ea typeface="Helvetica Neue"/>
                <a:cs typeface="Helvetica Neue"/>
                <a:sym typeface="Helvetica Neue"/>
              </a:rPr>
              <a:t>&amp; warnings</a:t>
            </a:r>
            <a:endParaRPr lang="en-US" sz="1100" dirty="0">
              <a:latin typeface="Helvetica Neue"/>
              <a:ea typeface="Helvetica Neue"/>
              <a:cs typeface="Helvetica Neue"/>
              <a:sym typeface="Helvetica Neue"/>
            </a:endParaRPr>
          </a:p>
        </p:txBody>
      </p:sp>
      <p:sp>
        <p:nvSpPr>
          <p:cNvPr id="38" name="Down Arrow 37"/>
          <p:cNvSpPr/>
          <p:nvPr/>
        </p:nvSpPr>
        <p:spPr>
          <a:xfrm>
            <a:off x="1028700" y="4043520"/>
            <a:ext cx="152400" cy="307675"/>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p:cNvSpPr/>
          <p:nvPr/>
        </p:nvSpPr>
        <p:spPr>
          <a:xfrm>
            <a:off x="2590800" y="4015384"/>
            <a:ext cx="152400" cy="307675"/>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p:cNvSpPr/>
          <p:nvPr/>
        </p:nvSpPr>
        <p:spPr>
          <a:xfrm rot="16200000">
            <a:off x="3479799" y="4376599"/>
            <a:ext cx="152400" cy="307675"/>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rot="16200000">
            <a:off x="5789763" y="4376598"/>
            <a:ext cx="152400" cy="307675"/>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p:cNvSpPr/>
          <p:nvPr/>
        </p:nvSpPr>
        <p:spPr>
          <a:xfrm rot="16200000">
            <a:off x="1649563" y="4395040"/>
            <a:ext cx="152400" cy="307675"/>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p:cNvSpPr/>
          <p:nvPr/>
        </p:nvSpPr>
        <p:spPr>
          <a:xfrm rot="16200000">
            <a:off x="2741762" y="4406297"/>
            <a:ext cx="152400" cy="307675"/>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16200000">
            <a:off x="6427637" y="4382341"/>
            <a:ext cx="152400" cy="30767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p:cNvSpPr/>
          <p:nvPr/>
        </p:nvSpPr>
        <p:spPr>
          <a:xfrm rot="16200000">
            <a:off x="7519836" y="4393598"/>
            <a:ext cx="152400" cy="30767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p:cNvSpPr/>
          <p:nvPr/>
        </p:nvSpPr>
        <p:spPr>
          <a:xfrm flipH="1" flipV="1">
            <a:off x="6597650" y="4012967"/>
            <a:ext cx="152400" cy="30767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wn Arrow 51"/>
          <p:cNvSpPr/>
          <p:nvPr/>
        </p:nvSpPr>
        <p:spPr>
          <a:xfrm flipH="1" flipV="1">
            <a:off x="8159750" y="3984831"/>
            <a:ext cx="152400" cy="307675"/>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14647" y="2755900"/>
            <a:ext cx="567153" cy="971550"/>
          </a:xfrm>
          <a:prstGeom prst="rect">
            <a:avLst/>
          </a:prstGeom>
        </p:spPr>
      </p:pic>
      <p:pic>
        <p:nvPicPr>
          <p:cNvPr id="55" name="Picture 54"/>
          <p:cNvPicPr>
            <a:picLocks noChangeAspect="1"/>
          </p:cNvPicPr>
          <p:nvPr/>
        </p:nvPicPr>
        <p:blipFill>
          <a:blip r:embed="rId6" cstate="email">
            <a:duotone>
              <a:schemeClr val="accent4">
                <a:shade val="45000"/>
                <a:satMod val="135000"/>
              </a:schemeClr>
              <a:prstClr val="white"/>
            </a:duotone>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a:ext>
            </a:extLst>
          </a:blip>
          <a:stretch>
            <a:fillRect/>
          </a:stretch>
        </p:blipFill>
        <p:spPr>
          <a:xfrm>
            <a:off x="6385390" y="2995791"/>
            <a:ext cx="262899" cy="263167"/>
          </a:xfrm>
          <a:prstGeom prst="rect">
            <a:avLst/>
          </a:prstGeom>
        </p:spPr>
      </p:pic>
      <p:sp>
        <p:nvSpPr>
          <p:cNvPr id="56" name="TextBox 55"/>
          <p:cNvSpPr txBox="1"/>
          <p:nvPr/>
        </p:nvSpPr>
        <p:spPr>
          <a:xfrm>
            <a:off x="6299336" y="3258958"/>
            <a:ext cx="431528" cy="276999"/>
          </a:xfrm>
          <a:prstGeom prst="rect">
            <a:avLst/>
          </a:prstGeom>
          <a:noFill/>
        </p:spPr>
        <p:txBody>
          <a:bodyPr wrap="none" rtlCol="0">
            <a:spAutoFit/>
          </a:bodyPr>
          <a:lstStyle/>
          <a:p>
            <a:r>
              <a:rPr lang="en-US" sz="1200" smtClean="0">
                <a:solidFill>
                  <a:schemeClr val="accent1"/>
                </a:solidFill>
                <a:latin typeface="Helvetica Neue UltraLight" charset="0"/>
                <a:ea typeface="Helvetica Neue UltraLight" charset="0"/>
                <a:cs typeface="Helvetica Neue UltraLight" charset="0"/>
              </a:rPr>
              <a:t>alert</a:t>
            </a:r>
            <a:endParaRPr lang="en-US" sz="1200">
              <a:solidFill>
                <a:schemeClr val="accent1"/>
              </a:solidFill>
              <a:latin typeface="Helvetica Neue UltraLight" charset="0"/>
              <a:ea typeface="Helvetica Neue UltraLight" charset="0"/>
              <a:cs typeface="Helvetica Neue UltraLight" charset="0"/>
            </a:endParaRPr>
          </a:p>
        </p:txBody>
      </p:sp>
      <p:pic>
        <p:nvPicPr>
          <p:cNvPr id="57" name="Picture 56"/>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687056" y="2913801"/>
            <a:ext cx="780288" cy="780288"/>
          </a:xfrm>
          <a:prstGeom prst="rect">
            <a:avLst/>
          </a:prstGeom>
        </p:spPr>
      </p:pic>
    </p:spTree>
    <p:extLst>
      <p:ext uri="{BB962C8B-B14F-4D97-AF65-F5344CB8AC3E}">
        <p14:creationId xmlns:p14="http://schemas.microsoft.com/office/powerpoint/2010/main" val="13000871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6290" y="1453545"/>
            <a:ext cx="3042710" cy="2062103"/>
          </a:xfrm>
          <a:prstGeom prst="rect">
            <a:avLst/>
          </a:prstGeom>
        </p:spPr>
        <p:txBody>
          <a:bodyPr wrap="square">
            <a:spAutoFit/>
          </a:bodyPr>
          <a:lstStyle/>
          <a:p>
            <a:r>
              <a:rPr lang="en-US" sz="3200" b="1" dirty="0" smtClean="0">
                <a:solidFill>
                  <a:schemeClr val="tx2"/>
                </a:solidFill>
                <a:latin typeface="Arial"/>
                <a:ea typeface="Arial"/>
                <a:cs typeface="Arial"/>
                <a:sym typeface="Arial"/>
                <a:rtl val="0"/>
              </a:rPr>
              <a:t>Delivering Better Business Outcomes</a:t>
            </a:r>
            <a:endParaRPr lang="en-US" sz="3200" b="1" dirty="0">
              <a:solidFill>
                <a:schemeClr val="tx2"/>
              </a:solidFill>
              <a:latin typeface="Arial"/>
              <a:ea typeface="Arial"/>
              <a:cs typeface="Arial"/>
              <a:sym typeface="Arial"/>
              <a:rtl val="0"/>
            </a:endParaRPr>
          </a:p>
        </p:txBody>
      </p:sp>
      <p:sp>
        <p:nvSpPr>
          <p:cNvPr id="14" name="TextBox 13"/>
          <p:cNvSpPr txBox="1"/>
          <p:nvPr/>
        </p:nvSpPr>
        <p:spPr>
          <a:xfrm>
            <a:off x="386290" y="3491682"/>
            <a:ext cx="4123744" cy="400110"/>
          </a:xfrm>
          <a:prstGeom prst="rect">
            <a:avLst/>
          </a:prstGeom>
          <a:noFill/>
        </p:spPr>
        <p:txBody>
          <a:bodyPr wrap="square" rtlCol="0">
            <a:spAutoFit/>
          </a:bodyPr>
          <a:lstStyle/>
          <a:p>
            <a:r>
              <a:rPr lang="en-US" sz="2000" dirty="0" smtClean="0">
                <a:solidFill>
                  <a:srgbClr val="002060"/>
                </a:solidFill>
                <a:latin typeface="Helvetica Neue Thin" charset="0"/>
                <a:ea typeface="Helvetica Neue Thin" charset="0"/>
                <a:cs typeface="Helvetica Neue Thin" charset="0"/>
              </a:rPr>
              <a:t>Weather Solutions &amp; Use Cases</a:t>
            </a:r>
          </a:p>
        </p:txBody>
      </p:sp>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38510" y="1371314"/>
            <a:ext cx="420542" cy="420542"/>
          </a:xfrm>
          <a:prstGeom prst="rect">
            <a:avLst/>
          </a:prstGeom>
        </p:spPr>
      </p:pic>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92211" y="4307258"/>
            <a:ext cx="358239" cy="358239"/>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46298" y="451386"/>
            <a:ext cx="404966" cy="404966"/>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43997" y="3554460"/>
            <a:ext cx="454666" cy="454666"/>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810783320"/>
              </p:ext>
            </p:extLst>
          </p:nvPr>
        </p:nvGraphicFramePr>
        <p:xfrm>
          <a:off x="6248400" y="281120"/>
          <a:ext cx="1891872" cy="4500430"/>
        </p:xfrm>
        <a:graphic>
          <a:graphicData uri="http://schemas.openxmlformats.org/drawingml/2006/table">
            <a:tbl>
              <a:tblPr firstRow="1" bandRow="1">
                <a:tableStyleId>{5C22544A-7EE6-4342-B048-85BDC9FD1C3A}</a:tableStyleId>
              </a:tblPr>
              <a:tblGrid>
                <a:gridCol w="1891872"/>
              </a:tblGrid>
              <a:tr h="852241">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b="0" kern="1200" dirty="0" smtClean="0">
                          <a:solidFill>
                            <a:schemeClr val="bg1"/>
                          </a:solidFill>
                          <a:latin typeface="Helvetica Neue Thin" charset="0"/>
                          <a:ea typeface="Helvetica Neue Thin" charset="0"/>
                          <a:cs typeface="Helvetica Neue Thin" charset="0"/>
                        </a:rPr>
                        <a:t>Media &amp; Entertainment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852241">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dirty="0" smtClean="0">
                          <a:solidFill>
                            <a:schemeClr val="bg1"/>
                          </a:solidFill>
                          <a:latin typeface="Helvetica Neue Thin" charset="0"/>
                          <a:ea typeface="Helvetica Neue Thin" charset="0"/>
                          <a:cs typeface="Helvetica Neue Thin" charset="0"/>
                        </a:rPr>
                        <a:t>Travel &amp; Transportation</a:t>
                      </a:r>
                      <a:endParaRPr lang="en-US" altLang="en-US" sz="1600" kern="1200" dirty="0" smtClean="0">
                        <a:solidFill>
                          <a:schemeClr val="bg1"/>
                        </a:solidFill>
                        <a:latin typeface="Helvetica Neue Thin" charset="0"/>
                        <a:ea typeface="Helvetica Neue Thin" charset="0"/>
                        <a:cs typeface="Helvetica Neue Thin"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852241">
                <a:tc>
                  <a:txBody>
                    <a:bodyPr/>
                    <a:lstStyle/>
                    <a:p>
                      <a:pPr algn="r">
                        <a:defRPr/>
                      </a:pPr>
                      <a:r>
                        <a:rPr lang="en-US" altLang="en-US" sz="1600" dirty="0" smtClean="0">
                          <a:solidFill>
                            <a:schemeClr val="bg1"/>
                          </a:solidFill>
                          <a:latin typeface="Helvetica Neue Thin" charset="0"/>
                          <a:ea typeface="Helvetica Neue Thin" charset="0"/>
                          <a:cs typeface="Helvetica Neue Thin" charset="0"/>
                        </a:rPr>
                        <a:t>Energy &amp; Utilities</a:t>
                      </a:r>
                    </a:p>
                    <a:p>
                      <a:pPr algn="r">
                        <a:defRPr/>
                      </a:pPr>
                      <a:r>
                        <a:rPr lang="en-US" altLang="en-US" sz="1600" dirty="0" smtClean="0">
                          <a:solidFill>
                            <a:schemeClr val="bg1"/>
                          </a:solidFill>
                          <a:latin typeface="Helvetica Neue Thin" charset="0"/>
                          <a:ea typeface="Helvetica Neue Thin" charset="0"/>
                          <a:cs typeface="Helvetica Neue Thin" charset="0"/>
                        </a:rPr>
                        <a:t>Oil &amp; Gas</a:t>
                      </a:r>
                      <a:endParaRPr lang="en-US" altLang="en-US" sz="1600" kern="1200" dirty="0" smtClean="0">
                        <a:solidFill>
                          <a:schemeClr val="bg1"/>
                        </a:solidFill>
                        <a:latin typeface="Helvetica Neue Thin" charset="0"/>
                        <a:ea typeface="Helvetica Neue Thin" charset="0"/>
                        <a:cs typeface="Helvetica Neue Thin"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54573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kern="1200" dirty="0" smtClean="0">
                          <a:solidFill>
                            <a:schemeClr val="bg1"/>
                          </a:solidFill>
                          <a:latin typeface="Helvetica Neue Thin" charset="0"/>
                          <a:ea typeface="Helvetica Neue Thin" charset="0"/>
                          <a:cs typeface="Helvetica Neue Thin" charset="0"/>
                        </a:rPr>
                        <a:t>Agriculture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852241">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kern="1200" dirty="0" smtClean="0">
                          <a:solidFill>
                            <a:schemeClr val="bg1"/>
                          </a:solidFill>
                          <a:latin typeface="Helvetica Neue Thin" charset="0"/>
                          <a:ea typeface="Helvetica Neue Thin" charset="0"/>
                          <a:cs typeface="Helvetica Neue Thin" charset="0"/>
                        </a:rPr>
                        <a:t>Insurance &amp; Financial Services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54573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kern="1200" dirty="0" smtClean="0">
                          <a:solidFill>
                            <a:schemeClr val="bg1"/>
                          </a:solidFill>
                          <a:latin typeface="Helvetica Neue Thin" charset="0"/>
                          <a:ea typeface="Helvetica Neue Thin" charset="0"/>
                          <a:cs typeface="Helvetica Neue Thin" charset="0"/>
                        </a:rPr>
                        <a:t>Retail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30" name="TextBox 29"/>
          <p:cNvSpPr txBox="1"/>
          <p:nvPr/>
        </p:nvSpPr>
        <p:spPr>
          <a:xfrm rot="2931579">
            <a:off x="3064262" y="2123214"/>
            <a:ext cx="2217274" cy="584775"/>
          </a:xfrm>
          <a:prstGeom prst="rect">
            <a:avLst/>
          </a:prstGeom>
          <a:noFill/>
        </p:spPr>
        <p:txBody>
          <a:bodyPr wrap="none" rtlCol="0">
            <a:spAutoFit/>
          </a:bodyPr>
          <a:lstStyle/>
          <a:p>
            <a:r>
              <a:rPr lang="en-US" sz="3200" dirty="0" smtClean="0">
                <a:solidFill>
                  <a:schemeClr val="accent1">
                    <a:lumMod val="60000"/>
                    <a:lumOff val="40000"/>
                    <a:alpha val="39000"/>
                  </a:schemeClr>
                </a:solidFill>
                <a:latin typeface="Helvetica Neue Thin" charset="0"/>
                <a:ea typeface="Helvetica Neue Thin" charset="0"/>
                <a:cs typeface="Helvetica Neue Thin" charset="0"/>
              </a:rPr>
              <a:t>DECISIONS</a:t>
            </a:r>
            <a:endParaRPr lang="en-US" sz="3200" dirty="0">
              <a:solidFill>
                <a:schemeClr val="accent1">
                  <a:lumMod val="60000"/>
                  <a:lumOff val="40000"/>
                  <a:alpha val="39000"/>
                </a:schemeClr>
              </a:solidFill>
              <a:latin typeface="Helvetica Neue Thin" charset="0"/>
              <a:ea typeface="Helvetica Neue Thin" charset="0"/>
              <a:cs typeface="Helvetica Neue Thin" charset="0"/>
            </a:endParaRPr>
          </a:p>
        </p:txBody>
      </p:sp>
      <p:pic>
        <p:nvPicPr>
          <p:cNvPr id="32" name="Picture 3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84112" y="2922410"/>
            <a:ext cx="345090" cy="345090"/>
          </a:xfrm>
          <a:prstGeom prst="rect">
            <a:avLst/>
          </a:prstGeom>
        </p:spPr>
      </p:pic>
      <p:pic>
        <p:nvPicPr>
          <p:cNvPr id="34" name="Picture 6" descr="http://www.energyskillsscotland.co.uk/media/389322/electricity-icon.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492211" y="2190750"/>
            <a:ext cx="364104" cy="364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83712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04800" y="1423634"/>
            <a:ext cx="2667000" cy="3248549"/>
          </a:xfrm>
          <a:prstGeom prst="roundRect">
            <a:avLst/>
          </a:prstGeom>
          <a:solidFill>
            <a:schemeClr val="accent5">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smtClean="0">
                <a:solidFill>
                  <a:srgbClr val="F0B405"/>
                </a:solidFill>
                <a:latin typeface="Helvetica Neue Thin" charset="0"/>
                <a:ea typeface="Helvetica Neue Thin" charset="0"/>
                <a:cs typeface="Helvetica Neue Thin" charset="0"/>
              </a:rPr>
              <a:t>Engagement</a:t>
            </a:r>
          </a:p>
          <a:p>
            <a:pPr>
              <a:spcBef>
                <a:spcPts val="600"/>
              </a:spcBef>
            </a:pPr>
            <a:r>
              <a:rPr lang="en-US" sz="1200" dirty="0">
                <a:latin typeface="Helvetica Neue Thin" charset="0"/>
                <a:ea typeface="Helvetica Neue Thin" charset="0"/>
                <a:cs typeface="Helvetica Neue Thin" charset="0"/>
              </a:rPr>
              <a:t>Build customer loyalty </a:t>
            </a:r>
            <a:r>
              <a:rPr lang="en-US" sz="1200" dirty="0" smtClean="0">
                <a:latin typeface="Helvetica Neue Thin" charset="0"/>
                <a:ea typeface="Helvetica Neue Thin" charset="0"/>
                <a:cs typeface="Helvetica Neue Thin" charset="0"/>
              </a:rPr>
              <a:t>&amp; retention </a:t>
            </a:r>
            <a:r>
              <a:rPr lang="en-US" sz="1200" dirty="0">
                <a:latin typeface="Helvetica Neue Thin" charset="0"/>
                <a:ea typeface="Helvetica Neue Thin" charset="0"/>
                <a:cs typeface="Helvetica Neue Thin" charset="0"/>
              </a:rPr>
              <a:t>with more </a:t>
            </a:r>
            <a:r>
              <a:rPr lang="en-US" sz="1200" dirty="0" smtClean="0">
                <a:latin typeface="Helvetica Neue Thin" charset="0"/>
                <a:ea typeface="Helvetica Neue Thin" charset="0"/>
                <a:cs typeface="Helvetica Neue Thin" charset="0"/>
              </a:rPr>
              <a:t>touchpoint opportunities</a:t>
            </a:r>
            <a:endParaRPr lang="en-US" dirty="0">
              <a:latin typeface="Helvetica Neue Thin" charset="0"/>
              <a:ea typeface="Helvetica Neue Thin" charset="0"/>
              <a:cs typeface="Helvetica Neue Thin" charset="0"/>
            </a:endParaRPr>
          </a:p>
        </p:txBody>
      </p:sp>
      <p:sp>
        <p:nvSpPr>
          <p:cNvPr id="10" name="Rounded Rectangle 9"/>
          <p:cNvSpPr/>
          <p:nvPr/>
        </p:nvSpPr>
        <p:spPr>
          <a:xfrm>
            <a:off x="3200400" y="1446371"/>
            <a:ext cx="2667000" cy="3248549"/>
          </a:xfrm>
          <a:prstGeom prst="roundRect">
            <a:avLst/>
          </a:prstGeom>
          <a:solidFill>
            <a:schemeClr val="accent5">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dirty="0" smtClean="0">
                <a:solidFill>
                  <a:srgbClr val="F0B405"/>
                </a:solidFill>
                <a:latin typeface="Helvetica Neue Thin" charset="0"/>
                <a:ea typeface="Helvetica Neue Thin" charset="0"/>
                <a:cs typeface="Helvetica Neue Thin" charset="0"/>
              </a:rPr>
              <a:t>Worker Safety</a:t>
            </a:r>
          </a:p>
          <a:p>
            <a:pPr>
              <a:spcBef>
                <a:spcPts val="600"/>
              </a:spcBef>
            </a:pPr>
            <a:r>
              <a:rPr lang="en-US" sz="1200" dirty="0" smtClean="0">
                <a:latin typeface="Helvetica Neue Thin" charset="0"/>
                <a:ea typeface="Helvetica Neue Thin" charset="0"/>
                <a:cs typeface="Helvetica Neue Thin" charset="0"/>
              </a:rPr>
              <a:t>Standardized, consistent &amp; automated alerts to prevent injury</a:t>
            </a:r>
            <a:endParaRPr lang="en-US" sz="1200" dirty="0">
              <a:latin typeface="Helvetica Neue Thin" charset="0"/>
              <a:ea typeface="Helvetica Neue Thin" charset="0"/>
              <a:cs typeface="Helvetica Neue Thin" charset="0"/>
            </a:endParaRPr>
          </a:p>
          <a:p>
            <a:pPr algn="ctr"/>
            <a:endParaRPr lang="en-US" dirty="0">
              <a:latin typeface="Helvetica Neue Thin" charset="0"/>
              <a:ea typeface="Helvetica Neue Thin" charset="0"/>
              <a:cs typeface="Helvetica Neue Thin" charset="0"/>
            </a:endParaRPr>
          </a:p>
        </p:txBody>
      </p:sp>
      <p:sp>
        <p:nvSpPr>
          <p:cNvPr id="11" name="Rounded Rectangle 10"/>
          <p:cNvSpPr/>
          <p:nvPr/>
        </p:nvSpPr>
        <p:spPr>
          <a:xfrm>
            <a:off x="6172200" y="1446371"/>
            <a:ext cx="2667000" cy="3248549"/>
          </a:xfrm>
          <a:prstGeom prst="roundRect">
            <a:avLst/>
          </a:prstGeom>
          <a:solidFill>
            <a:schemeClr val="accent5">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dirty="0">
                <a:solidFill>
                  <a:srgbClr val="F0B405"/>
                </a:solidFill>
                <a:latin typeface="Helvetica Neue Thin" charset="0"/>
                <a:ea typeface="Helvetica Neue Thin" charset="0"/>
                <a:cs typeface="Helvetica Neue Thin" charset="0"/>
              </a:rPr>
              <a:t>Demand </a:t>
            </a:r>
            <a:r>
              <a:rPr lang="en-US" sz="1600" b="1" dirty="0" smtClean="0">
                <a:solidFill>
                  <a:srgbClr val="F0B405"/>
                </a:solidFill>
                <a:latin typeface="Helvetica Neue Thin" charset="0"/>
                <a:ea typeface="Helvetica Neue Thin" charset="0"/>
                <a:cs typeface="Helvetica Neue Thin" charset="0"/>
              </a:rPr>
              <a:t>Shift</a:t>
            </a:r>
          </a:p>
          <a:p>
            <a:pPr>
              <a:spcBef>
                <a:spcPts val="600"/>
              </a:spcBef>
            </a:pPr>
            <a:r>
              <a:rPr lang="en-US" sz="1200" dirty="0" smtClean="0">
                <a:latin typeface="Helvetica Neue Thin" charset="0"/>
                <a:ea typeface="Helvetica Neue Thin" charset="0"/>
                <a:cs typeface="Helvetica Neue Thin" charset="0"/>
              </a:rPr>
              <a:t>More informed operations, staffing, stocking &amp; placement decisions</a:t>
            </a:r>
            <a:endParaRPr lang="en-US" sz="1200" b="1" dirty="0">
              <a:solidFill>
                <a:srgbClr val="F0B405"/>
              </a:solidFill>
              <a:latin typeface="Helvetica Neue Thin" charset="0"/>
              <a:ea typeface="Helvetica Neue Thin" charset="0"/>
              <a:cs typeface="Helvetica Neue Thin" charset="0"/>
            </a:endParaRPr>
          </a:p>
        </p:txBody>
      </p:sp>
      <p:sp>
        <p:nvSpPr>
          <p:cNvPr id="2" name="Rectangle 1"/>
          <p:cNvSpPr/>
          <p:nvPr/>
        </p:nvSpPr>
        <p:spPr>
          <a:xfrm>
            <a:off x="76200" y="173757"/>
            <a:ext cx="5867400" cy="584775"/>
          </a:xfrm>
          <a:prstGeom prst="rect">
            <a:avLst/>
          </a:prstGeom>
        </p:spPr>
        <p:txBody>
          <a:bodyPr wrap="square">
            <a:spAutoFit/>
          </a:bodyPr>
          <a:lstStyle/>
          <a:p>
            <a:r>
              <a:rPr lang="en-US" sz="3200" b="1" dirty="0" smtClean="0">
                <a:solidFill>
                  <a:schemeClr val="tx2"/>
                </a:solidFill>
                <a:latin typeface="Arial"/>
                <a:ea typeface="Arial"/>
                <a:cs typeface="Arial"/>
                <a:sym typeface="Arial"/>
                <a:rtl val="0"/>
              </a:rPr>
              <a:t>The Weather Company Alerts</a:t>
            </a:r>
            <a:endParaRPr lang="en-US" sz="3200" b="1" dirty="0">
              <a:solidFill>
                <a:schemeClr val="tx2"/>
              </a:solidFill>
              <a:latin typeface="Arial"/>
              <a:ea typeface="Arial"/>
              <a:cs typeface="Arial"/>
              <a:sym typeface="Arial"/>
              <a:rtl val="0"/>
            </a:endParaRPr>
          </a:p>
        </p:txBody>
      </p:sp>
      <p:sp>
        <p:nvSpPr>
          <p:cNvPr id="3" name="TextBox 2"/>
          <p:cNvSpPr txBox="1"/>
          <p:nvPr/>
        </p:nvSpPr>
        <p:spPr>
          <a:xfrm>
            <a:off x="76199" y="640787"/>
            <a:ext cx="7713929" cy="338554"/>
          </a:xfrm>
          <a:prstGeom prst="rect">
            <a:avLst/>
          </a:prstGeom>
          <a:noFill/>
        </p:spPr>
        <p:txBody>
          <a:bodyPr wrap="square" rtlCol="0">
            <a:spAutoFit/>
          </a:bodyPr>
          <a:lstStyle/>
          <a:p>
            <a:r>
              <a:rPr lang="en-US" sz="1600" dirty="0" smtClean="0">
                <a:solidFill>
                  <a:srgbClr val="002060"/>
                </a:solidFill>
                <a:latin typeface="Helvetica Neue Thin" charset="0"/>
                <a:ea typeface="Helvetica Neue Thin" charset="0"/>
                <a:cs typeface="Helvetica Neue Thin" charset="0"/>
              </a:rPr>
              <a:t>Hyper-local</a:t>
            </a:r>
            <a:r>
              <a:rPr lang="en-US" sz="1600" dirty="0">
                <a:solidFill>
                  <a:srgbClr val="002060"/>
                </a:solidFill>
                <a:latin typeface="Helvetica Neue Thin" charset="0"/>
                <a:ea typeface="Helvetica Neue Thin" charset="0"/>
                <a:cs typeface="Helvetica Neue Thin" charset="0"/>
              </a:rPr>
              <a:t>, personalized, actionable weather alerts that are quick and easy to configure</a:t>
            </a:r>
          </a:p>
        </p:txBody>
      </p:sp>
      <p:sp>
        <p:nvSpPr>
          <p:cNvPr id="23" name="Rectangle 22"/>
          <p:cNvSpPr/>
          <p:nvPr/>
        </p:nvSpPr>
        <p:spPr>
          <a:xfrm>
            <a:off x="685800" y="2876550"/>
            <a:ext cx="1905000" cy="177719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91355" y="3214541"/>
            <a:ext cx="1493889" cy="1237665"/>
          </a:xfrm>
          <a:prstGeom prst="roundRect">
            <a:avLst/>
          </a:prstGeom>
          <a:solidFill>
            <a:srgbClr val="34A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91960" y="3349205"/>
            <a:ext cx="1493284" cy="938719"/>
          </a:xfrm>
          <a:prstGeom prst="rect">
            <a:avLst/>
          </a:prstGeom>
          <a:noFill/>
        </p:spPr>
        <p:txBody>
          <a:bodyPr wrap="square" rtlCol="0">
            <a:spAutoFit/>
          </a:bodyPr>
          <a:lstStyle/>
          <a:p>
            <a:r>
              <a:rPr lang="en-US" sz="1100" dirty="0">
                <a:solidFill>
                  <a:schemeClr val="bg1"/>
                </a:solidFill>
                <a:latin typeface="Arial" charset="0"/>
                <a:ea typeface="Arial" charset="0"/>
                <a:cs typeface="Arial" charset="0"/>
              </a:rPr>
              <a:t>2cm hailstones will arrive in about 30 minutes. Consider protecting your vehicle and </a:t>
            </a:r>
            <a:r>
              <a:rPr lang="en-US" sz="1100" dirty="0" smtClean="0">
                <a:solidFill>
                  <a:schemeClr val="bg1"/>
                </a:solidFill>
                <a:latin typeface="Arial" charset="0"/>
                <a:ea typeface="Arial" charset="0"/>
                <a:cs typeface="Arial" charset="0"/>
              </a:rPr>
              <a:t>property. </a:t>
            </a:r>
            <a:endParaRPr lang="en-US" sz="1100" dirty="0">
              <a:solidFill>
                <a:schemeClr val="bg1"/>
              </a:solidFill>
              <a:latin typeface="Arial" charset="0"/>
              <a:ea typeface="Arial" charset="0"/>
              <a:cs typeface="Arial" charset="0"/>
            </a:endParaRPr>
          </a:p>
        </p:txBody>
      </p:sp>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0550" y="2373517"/>
            <a:ext cx="2095500" cy="2282074"/>
          </a:xfrm>
          <a:prstGeom prst="rect">
            <a:avLst/>
          </a:prstGeom>
        </p:spPr>
      </p:pic>
      <p:sp>
        <p:nvSpPr>
          <p:cNvPr id="24" name="Rectangle 23"/>
          <p:cNvSpPr/>
          <p:nvPr/>
        </p:nvSpPr>
        <p:spPr>
          <a:xfrm>
            <a:off x="3619198" y="2894379"/>
            <a:ext cx="1905000" cy="177719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572249" y="2894378"/>
            <a:ext cx="1905000" cy="177719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24250" y="2390109"/>
            <a:ext cx="2095500" cy="2282074"/>
          </a:xfrm>
          <a:prstGeom prst="rect">
            <a:avLst/>
          </a:prstGeom>
        </p:spPr>
      </p:pic>
      <p:sp>
        <p:nvSpPr>
          <p:cNvPr id="18" name="Rounded Rectangle 17"/>
          <p:cNvSpPr/>
          <p:nvPr/>
        </p:nvSpPr>
        <p:spPr>
          <a:xfrm>
            <a:off x="3825055" y="3231133"/>
            <a:ext cx="1493889" cy="1237665"/>
          </a:xfrm>
          <a:prstGeom prst="roundRect">
            <a:avLst/>
          </a:prstGeom>
          <a:solidFill>
            <a:srgbClr val="34A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825660" y="3365797"/>
            <a:ext cx="1493284" cy="600164"/>
          </a:xfrm>
          <a:prstGeom prst="rect">
            <a:avLst/>
          </a:prstGeom>
          <a:noFill/>
        </p:spPr>
        <p:txBody>
          <a:bodyPr wrap="square" rtlCol="0">
            <a:spAutoFit/>
          </a:bodyPr>
          <a:lstStyle>
            <a:defPPr>
              <a:defRPr lang="en-US"/>
            </a:defPPr>
            <a:lvl1pPr>
              <a:defRPr sz="1100">
                <a:solidFill>
                  <a:schemeClr val="bg1"/>
                </a:solidFill>
                <a:latin typeface="Arial" charset="0"/>
                <a:ea typeface="Arial" charset="0"/>
                <a:cs typeface="Arial" charset="0"/>
              </a:defRPr>
            </a:lvl1pPr>
          </a:lstStyle>
          <a:p>
            <a:r>
              <a:rPr lang="en-US" dirty="0"/>
              <a:t>Lightning 2.1 mi. from you. Take cover immediately.</a:t>
            </a:r>
          </a:p>
        </p:txBody>
      </p:sp>
      <p:pic>
        <p:nvPicPr>
          <p:cNvPr id="20" name="Picture 1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77000" y="2371673"/>
            <a:ext cx="2095500" cy="2282074"/>
          </a:xfrm>
          <a:prstGeom prst="rect">
            <a:avLst/>
          </a:prstGeom>
        </p:spPr>
      </p:pic>
      <p:sp>
        <p:nvSpPr>
          <p:cNvPr id="21" name="Rounded Rectangle 20"/>
          <p:cNvSpPr/>
          <p:nvPr/>
        </p:nvSpPr>
        <p:spPr>
          <a:xfrm>
            <a:off x="6777805" y="3212697"/>
            <a:ext cx="1493889" cy="1237665"/>
          </a:xfrm>
          <a:prstGeom prst="roundRect">
            <a:avLst/>
          </a:prstGeom>
          <a:solidFill>
            <a:srgbClr val="34A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778410" y="3347361"/>
            <a:ext cx="1493284" cy="938719"/>
          </a:xfrm>
          <a:prstGeom prst="rect">
            <a:avLst/>
          </a:prstGeom>
          <a:noFill/>
        </p:spPr>
        <p:txBody>
          <a:bodyPr wrap="square" rtlCol="0">
            <a:spAutoFit/>
          </a:bodyPr>
          <a:lstStyle>
            <a:defPPr>
              <a:defRPr lang="en-US"/>
            </a:defPPr>
            <a:lvl1pPr>
              <a:defRPr sz="1100">
                <a:solidFill>
                  <a:schemeClr val="bg1"/>
                </a:solidFill>
                <a:latin typeface="Arial" charset="0"/>
                <a:ea typeface="Arial" charset="0"/>
                <a:cs typeface="Arial" charset="0"/>
              </a:defRPr>
            </a:lvl1pPr>
          </a:lstStyle>
          <a:p>
            <a:r>
              <a:rPr lang="en-US" dirty="0"/>
              <a:t>Mid-afternoon showers will drive demand for rain gear. Plan staffing and </a:t>
            </a:r>
            <a:r>
              <a:rPr lang="en-US" dirty="0" smtClean="0"/>
              <a:t>placement.</a:t>
            </a:r>
            <a:endParaRPr lang="en-US" dirty="0"/>
          </a:p>
        </p:txBody>
      </p:sp>
    </p:spTree>
    <p:extLst>
      <p:ext uri="{BB962C8B-B14F-4D97-AF65-F5344CB8AC3E}">
        <p14:creationId xmlns:p14="http://schemas.microsoft.com/office/powerpoint/2010/main" val="84281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076808" y="3257550"/>
            <a:ext cx="2914791" cy="584775"/>
          </a:xfrm>
          <a:prstGeom prst="rect">
            <a:avLst/>
          </a:prstGeom>
          <a:noFill/>
        </p:spPr>
        <p:txBody>
          <a:bodyPr wrap="square" rtlCol="0">
            <a:spAutoFit/>
          </a:bodyPr>
          <a:lstStyle>
            <a:defPPr>
              <a:defRPr lang="en-US"/>
            </a:defPPr>
            <a:lvl1pPr>
              <a:defRPr sz="1500" i="1">
                <a:latin typeface="Arial"/>
                <a:cs typeface="Arial"/>
              </a:defRPr>
            </a:lvl1pPr>
          </a:lstStyle>
          <a:p>
            <a:pPr algn="ctr"/>
            <a:r>
              <a:rPr lang="en-US" sz="1600" i="0" dirty="0">
                <a:solidFill>
                  <a:schemeClr val="bg1"/>
                </a:solidFill>
                <a:latin typeface="Helvetica Neue Thin" charset="0"/>
                <a:ea typeface="Helvetica Neue Thin" charset="0"/>
                <a:cs typeface="Helvetica Neue Thin" charset="0"/>
                <a:rtl val="0"/>
              </a:rPr>
              <a:t>of crew injuries </a:t>
            </a:r>
            <a:r>
              <a:rPr lang="en-US" sz="1600" i="0" dirty="0" smtClean="0">
                <a:solidFill>
                  <a:schemeClr val="bg1"/>
                </a:solidFill>
                <a:latin typeface="Helvetica Neue Thin" charset="0"/>
                <a:ea typeface="Helvetica Neue Thin" charset="0"/>
                <a:cs typeface="Helvetica Neue Thin" charset="0"/>
                <a:rtl val="0"/>
              </a:rPr>
              <a:t>&amp; </a:t>
            </a:r>
          </a:p>
          <a:p>
            <a:pPr algn="ctr"/>
            <a:r>
              <a:rPr lang="en-US" sz="1600" i="0" dirty="0" smtClean="0">
                <a:solidFill>
                  <a:schemeClr val="bg1"/>
                </a:solidFill>
                <a:latin typeface="Helvetica Neue Thin" charset="0"/>
                <a:ea typeface="Helvetica Neue Thin" charset="0"/>
                <a:cs typeface="Helvetica Neue Thin" charset="0"/>
                <a:rtl val="0"/>
              </a:rPr>
              <a:t>maintenance </a:t>
            </a:r>
            <a:r>
              <a:rPr lang="en-US" sz="1600" i="0" dirty="0">
                <a:solidFill>
                  <a:schemeClr val="bg1"/>
                </a:solidFill>
                <a:latin typeface="Helvetica Neue Thin" charset="0"/>
                <a:ea typeface="Helvetica Neue Thin" charset="0"/>
                <a:cs typeface="Helvetica Neue Thin" charset="0"/>
                <a:rtl val="0"/>
              </a:rPr>
              <a:t>inspections</a:t>
            </a:r>
          </a:p>
        </p:txBody>
      </p:sp>
      <p:sp>
        <p:nvSpPr>
          <p:cNvPr id="18" name="Block Arc 17"/>
          <p:cNvSpPr/>
          <p:nvPr/>
        </p:nvSpPr>
        <p:spPr>
          <a:xfrm rot="10800000" flipH="1" flipV="1">
            <a:off x="6444949" y="800404"/>
            <a:ext cx="2298099" cy="2262409"/>
          </a:xfrm>
          <a:prstGeom prst="blockArc">
            <a:avLst>
              <a:gd name="adj1" fmla="val 16139804"/>
              <a:gd name="adj2" fmla="val 16054109"/>
              <a:gd name="adj3" fmla="val 13238"/>
            </a:avLst>
          </a:prstGeom>
          <a:blipFill dpi="0" rotWithShape="1">
            <a:blip r:embed="rId3"/>
            <a:srcRect/>
            <a:stretch>
              <a:fillRect l="-152000" t="-35000" r="26000" b="-9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6324600" y="1352550"/>
            <a:ext cx="2476217" cy="1015663"/>
          </a:xfrm>
          <a:prstGeom prst="rect">
            <a:avLst/>
          </a:prstGeom>
        </p:spPr>
        <p:txBody>
          <a:bodyPr wrap="square">
            <a:spAutoFit/>
          </a:bodyPr>
          <a:lstStyle/>
          <a:p>
            <a:pPr algn="ctr"/>
            <a:r>
              <a:rPr lang="en-US" sz="4000" b="1" dirty="0" smtClean="0">
                <a:solidFill>
                  <a:schemeClr val="bg1"/>
                </a:solidFill>
                <a:latin typeface="Helvetica Neue Thin" charset="0"/>
                <a:ea typeface="Helvetica Neue Thin" charset="0"/>
                <a:cs typeface="Helvetica Neue Thin" charset="0"/>
                <a:sym typeface="Arial"/>
                <a:rtl val="0"/>
              </a:rPr>
              <a:t>50%</a:t>
            </a:r>
          </a:p>
          <a:p>
            <a:pPr algn="ctr"/>
            <a:r>
              <a:rPr lang="en-US" sz="2000" dirty="0" smtClean="0">
                <a:solidFill>
                  <a:schemeClr val="bg1"/>
                </a:solidFill>
                <a:latin typeface="Helvetica Neue Thin" charset="0"/>
                <a:ea typeface="Helvetica Neue Thin" charset="0"/>
                <a:cs typeface="Helvetica Neue Thin" charset="0"/>
                <a:sym typeface="Arial"/>
                <a:rtl val="0"/>
              </a:rPr>
              <a:t>REDUCTION</a:t>
            </a:r>
            <a:endParaRPr lang="en-US" sz="2000" dirty="0">
              <a:solidFill>
                <a:schemeClr val="bg1"/>
              </a:solidFill>
              <a:latin typeface="Helvetica Neue Thin" charset="0"/>
              <a:ea typeface="Helvetica Neue Thin" charset="0"/>
              <a:cs typeface="Helvetica Neue Thin" charset="0"/>
              <a:sym typeface="Arial"/>
              <a:rtl val="0"/>
            </a:endParaRPr>
          </a:p>
        </p:txBody>
      </p:sp>
      <p:sp>
        <p:nvSpPr>
          <p:cNvPr id="21" name="Rectangle 20"/>
          <p:cNvSpPr/>
          <p:nvPr/>
        </p:nvSpPr>
        <p:spPr>
          <a:xfrm>
            <a:off x="381000" y="361950"/>
            <a:ext cx="2563948" cy="1569660"/>
          </a:xfrm>
          <a:prstGeom prst="rect">
            <a:avLst/>
          </a:prstGeom>
        </p:spPr>
        <p:txBody>
          <a:bodyPr wrap="square">
            <a:spAutoFit/>
          </a:bodyPr>
          <a:lstStyle/>
          <a:p>
            <a:r>
              <a:rPr lang="en-US" sz="3200" b="1" dirty="0" smtClean="0">
                <a:solidFill>
                  <a:schemeClr val="bg2"/>
                </a:solidFill>
                <a:latin typeface="Helvetica Neue" charset="0"/>
                <a:ea typeface="Helvetica Neue" charset="0"/>
                <a:cs typeface="Helvetica Neue" charset="0"/>
                <a:sym typeface="Arial"/>
                <a:rtl val="0"/>
              </a:rPr>
              <a:t>Aviation</a:t>
            </a:r>
          </a:p>
          <a:p>
            <a:r>
              <a:rPr lang="en-US" sz="3200" b="1" dirty="0" smtClean="0">
                <a:solidFill>
                  <a:schemeClr val="tx2"/>
                </a:solidFill>
                <a:latin typeface="Helvetica Neue" charset="0"/>
                <a:ea typeface="Helvetica Neue" charset="0"/>
                <a:cs typeface="Helvetica Neue" charset="0"/>
                <a:sym typeface="Arial"/>
                <a:rtl val="0"/>
              </a:rPr>
              <a:t>Weather Solutions</a:t>
            </a:r>
            <a:endParaRPr lang="en-US" sz="3200" b="1" dirty="0">
              <a:solidFill>
                <a:schemeClr val="tx2"/>
              </a:solidFill>
              <a:latin typeface="Helvetica Neue" charset="0"/>
              <a:ea typeface="Helvetica Neue" charset="0"/>
              <a:cs typeface="Helvetica Neue" charset="0"/>
              <a:sym typeface="Arial"/>
              <a:rtl val="0"/>
            </a:endParaRPr>
          </a:p>
        </p:txBody>
      </p:sp>
      <p:sp>
        <p:nvSpPr>
          <p:cNvPr id="22" name="TextBox 21"/>
          <p:cNvSpPr txBox="1"/>
          <p:nvPr/>
        </p:nvSpPr>
        <p:spPr>
          <a:xfrm>
            <a:off x="381000" y="2038350"/>
            <a:ext cx="2514600" cy="1323439"/>
          </a:xfrm>
          <a:prstGeom prst="rect">
            <a:avLst/>
          </a:prstGeom>
          <a:noFill/>
        </p:spPr>
        <p:txBody>
          <a:bodyPr wrap="square" rtlCol="0">
            <a:spAutoFit/>
          </a:bodyPr>
          <a:lstStyle/>
          <a:p>
            <a:r>
              <a:rPr lang="en-US" sz="2000" dirty="0" smtClean="0">
                <a:solidFill>
                  <a:srgbClr val="002060"/>
                </a:solidFill>
                <a:latin typeface="Helvetica Neue Thin" charset="0"/>
                <a:ea typeface="Helvetica Neue Thin" charset="0"/>
                <a:cs typeface="Helvetica Neue Thin" charset="0"/>
              </a:rPr>
              <a:t>Turbulence Avoidance</a:t>
            </a:r>
          </a:p>
          <a:p>
            <a:r>
              <a:rPr lang="en-US" sz="2000" dirty="0" smtClean="0">
                <a:solidFill>
                  <a:srgbClr val="002060"/>
                </a:solidFill>
                <a:latin typeface="Helvetica Neue Thin" charset="0"/>
                <a:ea typeface="Helvetica Neue Thin" charset="0"/>
                <a:cs typeface="Helvetica Neue Thin" charset="0"/>
              </a:rPr>
              <a:t>Predictive Analytics</a:t>
            </a:r>
          </a:p>
          <a:p>
            <a:r>
              <a:rPr lang="en-US" sz="2000" dirty="0" smtClean="0">
                <a:solidFill>
                  <a:srgbClr val="002060"/>
                </a:solidFill>
                <a:latin typeface="Helvetica Neue Thin" charset="0"/>
                <a:ea typeface="Helvetica Neue Thin" charset="0"/>
                <a:cs typeface="Helvetica Neue Thin" charset="0"/>
              </a:rPr>
              <a:t>Forecast Services</a:t>
            </a:r>
          </a:p>
          <a:p>
            <a:r>
              <a:rPr lang="en-US" sz="2000" dirty="0" smtClean="0">
                <a:solidFill>
                  <a:srgbClr val="002060"/>
                </a:solidFill>
                <a:latin typeface="Helvetica Neue Thin" charset="0"/>
                <a:ea typeface="Helvetica Neue Thin" charset="0"/>
                <a:cs typeface="Helvetica Neue Thin" charset="0"/>
              </a:rPr>
              <a:t>Enroute Hazards</a:t>
            </a:r>
          </a:p>
        </p:txBody>
      </p:sp>
      <p:sp>
        <p:nvSpPr>
          <p:cNvPr id="27" name="Block Arc 26"/>
          <p:cNvSpPr/>
          <p:nvPr/>
        </p:nvSpPr>
        <p:spPr>
          <a:xfrm rot="10800000">
            <a:off x="6444949" y="800404"/>
            <a:ext cx="2298099" cy="2262409"/>
          </a:xfrm>
          <a:prstGeom prst="blockArc">
            <a:avLst>
              <a:gd name="adj1" fmla="val 5368224"/>
              <a:gd name="adj2" fmla="val 16200643"/>
              <a:gd name="adj3" fmla="val 132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6076808" y="4095750"/>
            <a:ext cx="2971800" cy="584775"/>
          </a:xfrm>
          <a:prstGeom prst="rect">
            <a:avLst/>
          </a:prstGeom>
          <a:noFill/>
        </p:spPr>
        <p:txBody>
          <a:bodyPr wrap="square" rtlCol="0">
            <a:spAutoFit/>
          </a:bodyPr>
          <a:lstStyle/>
          <a:p>
            <a:pPr algn="ctr"/>
            <a:r>
              <a:rPr lang="en-US" sz="1600" b="1" dirty="0" smtClean="0">
                <a:solidFill>
                  <a:schemeClr val="bg2">
                    <a:lumMod val="40000"/>
                    <a:lumOff val="60000"/>
                  </a:schemeClr>
                </a:solidFill>
                <a:latin typeface="Helvetica Neue Thin" charset="0"/>
                <a:ea typeface="Helvetica Neue Thin" charset="0"/>
                <a:cs typeface="Helvetica Neue Thin" charset="0"/>
                <a:sym typeface="Arial"/>
                <a:rtl val="0"/>
              </a:rPr>
              <a:t>11% decline </a:t>
            </a:r>
          </a:p>
          <a:p>
            <a:pPr algn="ctr"/>
            <a:r>
              <a:rPr lang="en-US" sz="1600" dirty="0" smtClean="0">
                <a:solidFill>
                  <a:schemeClr val="bg2">
                    <a:lumMod val="40000"/>
                    <a:lumOff val="60000"/>
                  </a:schemeClr>
                </a:solidFill>
                <a:latin typeface="Helvetica Neue Thin" charset="0"/>
                <a:ea typeface="Helvetica Neue Thin" charset="0"/>
                <a:cs typeface="Helvetica Neue Thin" charset="0"/>
                <a:sym typeface="Arial"/>
                <a:rtl val="0"/>
              </a:rPr>
              <a:t>of </a:t>
            </a:r>
            <a:r>
              <a:rPr lang="en-US" sz="1600" dirty="0">
                <a:solidFill>
                  <a:schemeClr val="bg2">
                    <a:lumMod val="40000"/>
                    <a:lumOff val="60000"/>
                  </a:schemeClr>
                </a:solidFill>
                <a:latin typeface="Helvetica Neue Thin" charset="0"/>
                <a:ea typeface="Helvetica Neue Thin" charset="0"/>
                <a:cs typeface="Helvetica Neue Thin" charset="0"/>
                <a:sym typeface="Arial"/>
                <a:rtl val="0"/>
              </a:rPr>
              <a:t>airline </a:t>
            </a:r>
            <a:r>
              <a:rPr lang="en-US" sz="1600" dirty="0" smtClean="0">
                <a:solidFill>
                  <a:schemeClr val="bg2">
                    <a:lumMod val="40000"/>
                    <a:lumOff val="60000"/>
                  </a:schemeClr>
                </a:solidFill>
                <a:latin typeface="Helvetica Neue Thin" charset="0"/>
                <a:ea typeface="Helvetica Neue Thin" charset="0"/>
                <a:cs typeface="Helvetica Neue Thin" charset="0"/>
                <a:sym typeface="Arial"/>
                <a:rtl val="0"/>
              </a:rPr>
              <a:t>cancellations</a:t>
            </a:r>
            <a:endParaRPr lang="en-US" sz="1600" dirty="0">
              <a:solidFill>
                <a:schemeClr val="bg2">
                  <a:lumMod val="40000"/>
                  <a:lumOff val="60000"/>
                </a:schemeClr>
              </a:solidFill>
              <a:latin typeface="Helvetica Neue Thin" charset="0"/>
              <a:ea typeface="Helvetica Neue Thin" charset="0"/>
              <a:cs typeface="Helvetica Neue Thin" charset="0"/>
              <a:sym typeface="Arial"/>
              <a:rtl val="0"/>
            </a:endParaRPr>
          </a:p>
        </p:txBody>
      </p:sp>
    </p:spTree>
    <p:extLst>
      <p:ext uri="{BB962C8B-B14F-4D97-AF65-F5344CB8AC3E}">
        <p14:creationId xmlns:p14="http://schemas.microsoft.com/office/powerpoint/2010/main" val="501848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61950"/>
            <a:ext cx="2563948" cy="1569660"/>
          </a:xfrm>
          <a:prstGeom prst="rect">
            <a:avLst/>
          </a:prstGeom>
        </p:spPr>
        <p:txBody>
          <a:bodyPr wrap="square">
            <a:spAutoFit/>
          </a:bodyPr>
          <a:lstStyle/>
          <a:p>
            <a:r>
              <a:rPr lang="en-US" sz="3200" b="1" dirty="0" smtClean="0">
                <a:solidFill>
                  <a:schemeClr val="tx2"/>
                </a:solidFill>
                <a:latin typeface="Helvetica Neue" charset="0"/>
                <a:ea typeface="Helvetica Neue" charset="0"/>
                <a:cs typeface="Helvetica Neue" charset="0"/>
                <a:sym typeface="Arial"/>
                <a:rtl val="0"/>
              </a:rPr>
              <a:t>Media</a:t>
            </a:r>
          </a:p>
          <a:p>
            <a:r>
              <a:rPr lang="en-US" sz="3200" b="1" dirty="0" smtClean="0">
                <a:solidFill>
                  <a:schemeClr val="tx2"/>
                </a:solidFill>
                <a:latin typeface="Helvetica Neue" charset="0"/>
                <a:ea typeface="Helvetica Neue" charset="0"/>
                <a:cs typeface="Helvetica Neue" charset="0"/>
                <a:sym typeface="Arial"/>
                <a:rtl val="0"/>
              </a:rPr>
              <a:t>Weather Solutions</a:t>
            </a:r>
            <a:endParaRPr lang="en-US" sz="3200" b="1" dirty="0">
              <a:solidFill>
                <a:schemeClr val="tx2"/>
              </a:solidFill>
              <a:latin typeface="Helvetica Neue" charset="0"/>
              <a:ea typeface="Helvetica Neue" charset="0"/>
              <a:cs typeface="Helvetica Neue" charset="0"/>
              <a:sym typeface="Arial"/>
              <a:rtl val="0"/>
            </a:endParaRPr>
          </a:p>
        </p:txBody>
      </p:sp>
      <p:sp>
        <p:nvSpPr>
          <p:cNvPr id="3" name="TextBox 2"/>
          <p:cNvSpPr txBox="1"/>
          <p:nvPr/>
        </p:nvSpPr>
        <p:spPr>
          <a:xfrm>
            <a:off x="381000" y="2038350"/>
            <a:ext cx="4123744" cy="1015663"/>
          </a:xfrm>
          <a:prstGeom prst="rect">
            <a:avLst/>
          </a:prstGeom>
          <a:noFill/>
        </p:spPr>
        <p:txBody>
          <a:bodyPr wrap="square" rtlCol="0">
            <a:spAutoFit/>
          </a:bodyPr>
          <a:lstStyle/>
          <a:p>
            <a:r>
              <a:rPr lang="en-US" sz="2000" dirty="0" smtClean="0">
                <a:solidFill>
                  <a:srgbClr val="002060"/>
                </a:solidFill>
                <a:latin typeface="Helvetica Neue Thin" charset="0"/>
                <a:ea typeface="Helvetica Neue Thin" charset="0"/>
                <a:cs typeface="Helvetica Neue Thin" charset="0"/>
              </a:rPr>
              <a:t>Broadcast </a:t>
            </a:r>
          </a:p>
          <a:p>
            <a:r>
              <a:rPr lang="en-US" sz="2000" dirty="0" smtClean="0">
                <a:solidFill>
                  <a:srgbClr val="002060"/>
                </a:solidFill>
                <a:latin typeface="Helvetica Neue Thin" charset="0"/>
                <a:ea typeface="Helvetica Neue Thin" charset="0"/>
                <a:cs typeface="Helvetica Neue Thin" charset="0"/>
              </a:rPr>
              <a:t>Digital &amp; Mobile</a:t>
            </a:r>
          </a:p>
          <a:p>
            <a:r>
              <a:rPr lang="en-US" sz="2000" dirty="0" smtClean="0">
                <a:solidFill>
                  <a:srgbClr val="002060"/>
                </a:solidFill>
                <a:latin typeface="Helvetica Neue Thin" charset="0"/>
                <a:ea typeface="Helvetica Neue Thin" charset="0"/>
                <a:cs typeface="Helvetica Neue Thin" charset="0"/>
              </a:rPr>
              <a:t>Audience Alerts</a:t>
            </a:r>
          </a:p>
        </p:txBody>
      </p:sp>
      <p:sp>
        <p:nvSpPr>
          <p:cNvPr id="11" name="TextBox 10"/>
          <p:cNvSpPr txBox="1"/>
          <p:nvPr/>
        </p:nvSpPr>
        <p:spPr>
          <a:xfrm>
            <a:off x="6076808" y="3257550"/>
            <a:ext cx="2971799" cy="338554"/>
          </a:xfrm>
          <a:prstGeom prst="rect">
            <a:avLst/>
          </a:prstGeom>
          <a:noFill/>
        </p:spPr>
        <p:txBody>
          <a:bodyPr wrap="square" rtlCol="0">
            <a:spAutoFit/>
          </a:bodyPr>
          <a:lstStyle>
            <a:defPPr>
              <a:defRPr lang="en-US"/>
            </a:defPPr>
            <a:lvl1pPr>
              <a:defRPr sz="1500" i="1">
                <a:latin typeface="Arial"/>
                <a:cs typeface="Arial"/>
              </a:defRPr>
            </a:lvl1pPr>
          </a:lstStyle>
          <a:p>
            <a:pPr algn="ctr"/>
            <a:r>
              <a:rPr lang="en-US" sz="1600" i="0" dirty="0" smtClean="0">
                <a:solidFill>
                  <a:schemeClr val="bg1"/>
                </a:solidFill>
                <a:latin typeface="Helvetica Neue Thin" charset="0"/>
                <a:ea typeface="Helvetica Neue Thin" charset="0"/>
                <a:cs typeface="Helvetica Neue Thin" charset="0"/>
                <a:rtl val="0"/>
              </a:rPr>
              <a:t>in morning ratings</a:t>
            </a:r>
            <a:endParaRPr lang="en-US" sz="1600" i="0" dirty="0">
              <a:solidFill>
                <a:schemeClr val="bg1"/>
              </a:solidFill>
              <a:latin typeface="Helvetica Neue Thin" charset="0"/>
              <a:ea typeface="Helvetica Neue Thin" charset="0"/>
              <a:cs typeface="Helvetica Neue Thin" charset="0"/>
              <a:rtl val="0"/>
            </a:endParaRPr>
          </a:p>
        </p:txBody>
      </p:sp>
      <p:sp>
        <p:nvSpPr>
          <p:cNvPr id="12" name="Block Arc 11"/>
          <p:cNvSpPr/>
          <p:nvPr/>
        </p:nvSpPr>
        <p:spPr>
          <a:xfrm rot="10800000">
            <a:off x="6444949" y="800404"/>
            <a:ext cx="2298099" cy="2262409"/>
          </a:xfrm>
          <a:prstGeom prst="blockArc">
            <a:avLst>
              <a:gd name="adj1" fmla="val 3029493"/>
              <a:gd name="adj2" fmla="val 16054109"/>
              <a:gd name="adj3" fmla="val 13238"/>
            </a:avLst>
          </a:prstGeom>
          <a:blipFill dpi="0" rotWithShape="0">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6324600" y="1352550"/>
            <a:ext cx="2476217" cy="1015663"/>
          </a:xfrm>
          <a:prstGeom prst="rect">
            <a:avLst/>
          </a:prstGeom>
        </p:spPr>
        <p:txBody>
          <a:bodyPr wrap="square">
            <a:spAutoFit/>
          </a:bodyPr>
          <a:lstStyle/>
          <a:p>
            <a:pPr algn="ctr"/>
            <a:r>
              <a:rPr lang="en-US" sz="4000" b="1" dirty="0" smtClean="0">
                <a:solidFill>
                  <a:schemeClr val="bg1"/>
                </a:solidFill>
                <a:latin typeface="Helvetica Neue Thin" charset="0"/>
                <a:ea typeface="Helvetica Neue Thin" charset="0"/>
                <a:cs typeface="Helvetica Neue Thin" charset="0"/>
                <a:sym typeface="Arial"/>
                <a:rtl val="0"/>
              </a:rPr>
              <a:t>5%</a:t>
            </a:r>
          </a:p>
          <a:p>
            <a:pPr algn="ctr"/>
            <a:r>
              <a:rPr lang="en-US" sz="2000" dirty="0" smtClean="0">
                <a:solidFill>
                  <a:schemeClr val="bg1"/>
                </a:solidFill>
                <a:latin typeface="Helvetica Neue Thin" charset="0"/>
                <a:ea typeface="Helvetica Neue Thin" charset="0"/>
                <a:cs typeface="Helvetica Neue Thin" charset="0"/>
                <a:sym typeface="Arial"/>
                <a:rtl val="0"/>
              </a:rPr>
              <a:t>LIFT</a:t>
            </a:r>
            <a:endParaRPr lang="en-US" sz="2000" dirty="0">
              <a:solidFill>
                <a:schemeClr val="bg1"/>
              </a:solidFill>
              <a:latin typeface="Helvetica Neue Thin" charset="0"/>
              <a:ea typeface="Helvetica Neue Thin" charset="0"/>
              <a:cs typeface="Helvetica Neue Thin" charset="0"/>
              <a:sym typeface="Arial"/>
              <a:rtl val="0"/>
            </a:endParaRPr>
          </a:p>
        </p:txBody>
      </p:sp>
      <p:sp>
        <p:nvSpPr>
          <p:cNvPr id="14" name="Block Arc 13"/>
          <p:cNvSpPr/>
          <p:nvPr/>
        </p:nvSpPr>
        <p:spPr>
          <a:xfrm rot="10800000">
            <a:off x="6444949" y="800404"/>
            <a:ext cx="2298099" cy="2262409"/>
          </a:xfrm>
          <a:prstGeom prst="blockArc">
            <a:avLst>
              <a:gd name="adj1" fmla="val 5368224"/>
              <a:gd name="adj2" fmla="val 3055728"/>
              <a:gd name="adj3" fmla="val 134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6076808" y="4095750"/>
            <a:ext cx="2971800" cy="584775"/>
          </a:xfrm>
          <a:prstGeom prst="rect">
            <a:avLst/>
          </a:prstGeom>
          <a:noFill/>
        </p:spPr>
        <p:txBody>
          <a:bodyPr wrap="square" rtlCol="0">
            <a:spAutoFit/>
          </a:bodyPr>
          <a:lstStyle/>
          <a:p>
            <a:pPr algn="ctr"/>
            <a:r>
              <a:rPr lang="en-US" sz="1600" b="1" dirty="0" smtClean="0">
                <a:solidFill>
                  <a:schemeClr val="accent3">
                    <a:lumMod val="60000"/>
                    <a:lumOff val="40000"/>
                  </a:schemeClr>
                </a:solidFill>
                <a:latin typeface="Helvetica Neue Thin" charset="0"/>
                <a:ea typeface="Helvetica Neue Thin" charset="0"/>
                <a:cs typeface="Helvetica Neue Thin" charset="0"/>
                <a:sym typeface="Arial"/>
                <a:rtl val="0"/>
              </a:rPr>
              <a:t>2x mobile </a:t>
            </a:r>
            <a:r>
              <a:rPr lang="en-US" sz="1600" b="1" dirty="0">
                <a:solidFill>
                  <a:schemeClr val="accent3">
                    <a:lumMod val="60000"/>
                    <a:lumOff val="40000"/>
                  </a:schemeClr>
                </a:solidFill>
                <a:latin typeface="Helvetica Neue Thin" charset="0"/>
                <a:ea typeface="Helvetica Neue Thin" charset="0"/>
                <a:cs typeface="Helvetica Neue Thin" charset="0"/>
                <a:sym typeface="Arial"/>
                <a:rtl val="0"/>
              </a:rPr>
              <a:t>page views</a:t>
            </a:r>
          </a:p>
          <a:p>
            <a:pPr algn="ctr"/>
            <a:r>
              <a:rPr lang="en-US" sz="1600" dirty="0" smtClean="0">
                <a:solidFill>
                  <a:schemeClr val="accent3">
                    <a:lumMod val="60000"/>
                    <a:lumOff val="40000"/>
                  </a:schemeClr>
                </a:solidFill>
                <a:latin typeface="Helvetica Neue Thin" charset="0"/>
                <a:ea typeface="Helvetica Neue Thin" charset="0"/>
                <a:cs typeface="Helvetica Neue Thin" charset="0"/>
                <a:sym typeface="Arial"/>
                <a:rtl val="0"/>
              </a:rPr>
              <a:t>from customized </a:t>
            </a:r>
            <a:r>
              <a:rPr lang="en-US" sz="1600" dirty="0">
                <a:solidFill>
                  <a:schemeClr val="accent3">
                    <a:lumMod val="60000"/>
                    <a:lumOff val="40000"/>
                  </a:schemeClr>
                </a:solidFill>
                <a:latin typeface="Helvetica Neue Thin" charset="0"/>
                <a:ea typeface="Helvetica Neue Thin" charset="0"/>
                <a:cs typeface="Helvetica Neue Thin" charset="0"/>
                <a:sym typeface="Arial"/>
                <a:rtl val="0"/>
              </a:rPr>
              <a:t>push alerts</a:t>
            </a:r>
          </a:p>
        </p:txBody>
      </p:sp>
    </p:spTree>
    <p:extLst>
      <p:ext uri="{BB962C8B-B14F-4D97-AF65-F5344CB8AC3E}">
        <p14:creationId xmlns:p14="http://schemas.microsoft.com/office/powerpoint/2010/main" val="1460186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61950"/>
            <a:ext cx="2563948" cy="1569660"/>
          </a:xfrm>
          <a:prstGeom prst="rect">
            <a:avLst/>
          </a:prstGeom>
        </p:spPr>
        <p:txBody>
          <a:bodyPr wrap="square">
            <a:spAutoFit/>
          </a:bodyPr>
          <a:lstStyle/>
          <a:p>
            <a:r>
              <a:rPr lang="en-US" sz="3200" b="1" dirty="0" smtClean="0">
                <a:solidFill>
                  <a:srgbClr val="00B050"/>
                </a:solidFill>
                <a:latin typeface="Helvetica Neue" charset="0"/>
                <a:ea typeface="Helvetica Neue" charset="0"/>
                <a:cs typeface="Helvetica Neue" charset="0"/>
                <a:sym typeface="Arial"/>
                <a:rtl val="0"/>
              </a:rPr>
              <a:t>Energy</a:t>
            </a:r>
          </a:p>
          <a:p>
            <a:r>
              <a:rPr lang="en-US" sz="3200" b="1" dirty="0" smtClean="0">
                <a:solidFill>
                  <a:schemeClr val="tx2"/>
                </a:solidFill>
                <a:latin typeface="Helvetica Neue" charset="0"/>
                <a:ea typeface="Helvetica Neue" charset="0"/>
                <a:cs typeface="Helvetica Neue" charset="0"/>
                <a:sym typeface="Arial"/>
                <a:rtl val="0"/>
              </a:rPr>
              <a:t>Weather Solutions</a:t>
            </a:r>
            <a:endParaRPr lang="en-US" sz="3200" b="1" dirty="0">
              <a:solidFill>
                <a:schemeClr val="tx2"/>
              </a:solidFill>
              <a:latin typeface="Helvetica Neue" charset="0"/>
              <a:ea typeface="Helvetica Neue" charset="0"/>
              <a:cs typeface="Helvetica Neue" charset="0"/>
              <a:sym typeface="Arial"/>
              <a:rtl val="0"/>
            </a:endParaRPr>
          </a:p>
        </p:txBody>
      </p:sp>
      <p:sp>
        <p:nvSpPr>
          <p:cNvPr id="3" name="TextBox 2"/>
          <p:cNvSpPr txBox="1"/>
          <p:nvPr/>
        </p:nvSpPr>
        <p:spPr>
          <a:xfrm>
            <a:off x="381000" y="2038350"/>
            <a:ext cx="4123744" cy="707886"/>
          </a:xfrm>
          <a:prstGeom prst="rect">
            <a:avLst/>
          </a:prstGeom>
          <a:noFill/>
        </p:spPr>
        <p:txBody>
          <a:bodyPr wrap="square" rtlCol="0">
            <a:spAutoFit/>
          </a:bodyPr>
          <a:lstStyle/>
          <a:p>
            <a:r>
              <a:rPr lang="en-US" sz="2000" dirty="0" smtClean="0">
                <a:solidFill>
                  <a:srgbClr val="002060"/>
                </a:solidFill>
                <a:latin typeface="Helvetica Neue Thin" charset="0"/>
                <a:ea typeface="Helvetica Neue Thin" charset="0"/>
                <a:cs typeface="Helvetica Neue Thin" charset="0"/>
              </a:rPr>
              <a:t>Trading</a:t>
            </a:r>
          </a:p>
          <a:p>
            <a:r>
              <a:rPr lang="en-US" sz="2000" dirty="0" smtClean="0">
                <a:solidFill>
                  <a:srgbClr val="002060"/>
                </a:solidFill>
                <a:latin typeface="Helvetica Neue Thin" charset="0"/>
                <a:ea typeface="Helvetica Neue Thin" charset="0"/>
                <a:cs typeface="Helvetica Neue Thin" charset="0"/>
              </a:rPr>
              <a:t>Load Forecasting </a:t>
            </a:r>
          </a:p>
        </p:txBody>
      </p:sp>
      <p:sp>
        <p:nvSpPr>
          <p:cNvPr id="14" name="Rectangle 13"/>
          <p:cNvSpPr/>
          <p:nvPr/>
        </p:nvSpPr>
        <p:spPr>
          <a:xfrm>
            <a:off x="6248400" y="590550"/>
            <a:ext cx="3823426" cy="400110"/>
          </a:xfrm>
          <a:prstGeom prst="rect">
            <a:avLst/>
          </a:prstGeom>
        </p:spPr>
        <p:txBody>
          <a:bodyPr wrap="square">
            <a:spAutoFit/>
          </a:bodyPr>
          <a:lstStyle/>
          <a:p>
            <a:r>
              <a:rPr lang="en-US" sz="2000" dirty="0">
                <a:solidFill>
                  <a:schemeClr val="bg1"/>
                </a:solidFill>
                <a:latin typeface="Helvetica Neue Thin" charset="0"/>
                <a:ea typeface="Helvetica Neue Thin" charset="0"/>
                <a:cs typeface="Helvetica Neue Thin" charset="0"/>
                <a:sym typeface="Arial"/>
                <a:rtl val="0"/>
              </a:rPr>
              <a:t>Savings </a:t>
            </a:r>
            <a:r>
              <a:rPr lang="en-US" sz="2000" dirty="0" smtClean="0">
                <a:solidFill>
                  <a:schemeClr val="bg1"/>
                </a:solidFill>
                <a:latin typeface="Helvetica Neue Thin" charset="0"/>
                <a:ea typeface="Helvetica Neue Thin" charset="0"/>
                <a:cs typeface="Helvetica Neue Thin" charset="0"/>
                <a:sym typeface="Arial"/>
                <a:rtl val="0"/>
              </a:rPr>
              <a:t>of</a:t>
            </a:r>
            <a:endParaRPr lang="en-US" sz="2000" dirty="0">
              <a:solidFill>
                <a:schemeClr val="bg1"/>
              </a:solidFill>
              <a:latin typeface="Helvetica Neue Thin" charset="0"/>
              <a:ea typeface="Helvetica Neue Thin" charset="0"/>
              <a:cs typeface="Helvetica Neue Thin" charset="0"/>
              <a:sym typeface="Arial"/>
              <a:rtl val="0"/>
            </a:endParaRPr>
          </a:p>
        </p:txBody>
      </p:sp>
      <p:sp>
        <p:nvSpPr>
          <p:cNvPr id="15" name="TextBox 14"/>
          <p:cNvSpPr txBox="1"/>
          <p:nvPr/>
        </p:nvSpPr>
        <p:spPr>
          <a:xfrm>
            <a:off x="6248400" y="1783438"/>
            <a:ext cx="2590800" cy="584775"/>
          </a:xfrm>
          <a:prstGeom prst="rect">
            <a:avLst/>
          </a:prstGeom>
          <a:noFill/>
        </p:spPr>
        <p:txBody>
          <a:bodyPr wrap="square" rtlCol="0">
            <a:spAutoFit/>
          </a:bodyPr>
          <a:lstStyle/>
          <a:p>
            <a:r>
              <a:rPr lang="en-US" sz="1600" dirty="0">
                <a:solidFill>
                  <a:schemeClr val="bg1"/>
                </a:solidFill>
                <a:latin typeface="Helvetica Neue Thin" charset="0"/>
                <a:ea typeface="Helvetica Neue Thin" charset="0"/>
                <a:cs typeface="Helvetica Neue Thin" charset="0"/>
                <a:rtl val="0"/>
              </a:rPr>
              <a:t>g</a:t>
            </a:r>
            <a:r>
              <a:rPr lang="en-US" sz="1600" dirty="0" smtClean="0">
                <a:solidFill>
                  <a:schemeClr val="bg1"/>
                </a:solidFill>
                <a:latin typeface="Helvetica Neue Thin" charset="0"/>
                <a:ea typeface="Helvetica Neue Thin" charset="0"/>
                <a:cs typeface="Helvetica Neue Thin" charset="0"/>
                <a:rtl val="0"/>
              </a:rPr>
              <a:t>enerated </a:t>
            </a:r>
            <a:r>
              <a:rPr lang="en-US" sz="1600" dirty="0">
                <a:solidFill>
                  <a:schemeClr val="bg1"/>
                </a:solidFill>
                <a:latin typeface="Helvetica Neue Thin" charset="0"/>
                <a:ea typeface="Helvetica Neue Thin" charset="0"/>
                <a:cs typeface="Helvetica Neue Thin" charset="0"/>
                <a:rtl val="0"/>
              </a:rPr>
              <a:t>from integrated load forecasting approach</a:t>
            </a:r>
          </a:p>
        </p:txBody>
      </p:sp>
      <p:sp>
        <p:nvSpPr>
          <p:cNvPr id="17" name="Rectangle 16"/>
          <p:cNvSpPr/>
          <p:nvPr/>
        </p:nvSpPr>
        <p:spPr>
          <a:xfrm>
            <a:off x="6248400" y="2876550"/>
            <a:ext cx="3823426" cy="400110"/>
          </a:xfrm>
          <a:prstGeom prst="rect">
            <a:avLst/>
          </a:prstGeom>
        </p:spPr>
        <p:txBody>
          <a:bodyPr wrap="square">
            <a:spAutoFit/>
          </a:bodyPr>
          <a:lstStyle/>
          <a:p>
            <a:r>
              <a:rPr lang="en-US" sz="2000" dirty="0" smtClean="0">
                <a:solidFill>
                  <a:schemeClr val="bg1"/>
                </a:solidFill>
                <a:latin typeface="Helvetica Neue Thin" charset="0"/>
                <a:ea typeface="Helvetica Neue Thin" charset="0"/>
                <a:cs typeface="Helvetica Neue Thin" charset="0"/>
                <a:sym typeface="Arial"/>
                <a:rtl val="0"/>
              </a:rPr>
              <a:t>Can generate</a:t>
            </a:r>
            <a:endParaRPr lang="en-US" sz="2000" dirty="0">
              <a:solidFill>
                <a:schemeClr val="bg1"/>
              </a:solidFill>
              <a:latin typeface="Helvetica Neue Thin" charset="0"/>
              <a:ea typeface="Helvetica Neue Thin" charset="0"/>
              <a:cs typeface="Helvetica Neue Thin" charset="0"/>
              <a:sym typeface="Arial"/>
              <a:rtl val="0"/>
            </a:endParaRPr>
          </a:p>
        </p:txBody>
      </p:sp>
      <p:sp>
        <p:nvSpPr>
          <p:cNvPr id="18" name="TextBox 17"/>
          <p:cNvSpPr txBox="1"/>
          <p:nvPr/>
        </p:nvSpPr>
        <p:spPr>
          <a:xfrm>
            <a:off x="6248400" y="4069438"/>
            <a:ext cx="2590800" cy="584775"/>
          </a:xfrm>
          <a:prstGeom prst="rect">
            <a:avLst/>
          </a:prstGeom>
          <a:noFill/>
        </p:spPr>
        <p:txBody>
          <a:bodyPr wrap="square" rtlCol="0">
            <a:spAutoFit/>
          </a:bodyPr>
          <a:lstStyle/>
          <a:p>
            <a:r>
              <a:rPr lang="en-US" sz="1600" dirty="0">
                <a:solidFill>
                  <a:schemeClr val="bg1"/>
                </a:solidFill>
                <a:latin typeface="Helvetica Neue Thin" charset="0"/>
                <a:ea typeface="Helvetica Neue Thin" charset="0"/>
                <a:cs typeface="Helvetica Neue Thin" charset="0"/>
                <a:rtl val="0"/>
              </a:rPr>
              <a:t>m</a:t>
            </a:r>
            <a:r>
              <a:rPr lang="en-US" sz="1600" smtClean="0">
                <a:solidFill>
                  <a:schemeClr val="bg1"/>
                </a:solidFill>
                <a:latin typeface="Helvetica Neue Thin" charset="0"/>
                <a:ea typeface="Helvetica Neue Thin" charset="0"/>
                <a:cs typeface="Helvetica Neue Thin" charset="0"/>
                <a:rtl val="0"/>
              </a:rPr>
              <a:t>ore </a:t>
            </a:r>
            <a:r>
              <a:rPr lang="en-US" sz="1600" dirty="0" smtClean="0">
                <a:solidFill>
                  <a:schemeClr val="bg1"/>
                </a:solidFill>
                <a:latin typeface="Helvetica Neue Thin" charset="0"/>
                <a:ea typeface="Helvetica Neue Thin" charset="0"/>
                <a:cs typeface="Helvetica Neue Thin" charset="0"/>
                <a:rtl val="0"/>
              </a:rPr>
              <a:t>per year on a average-sized trade floor</a:t>
            </a:r>
            <a:endParaRPr lang="en-US" sz="1600" dirty="0">
              <a:solidFill>
                <a:schemeClr val="bg1"/>
              </a:solidFill>
              <a:latin typeface="Helvetica Neue Thin" charset="0"/>
              <a:ea typeface="Helvetica Neue Thin" charset="0"/>
              <a:cs typeface="Helvetica Neue Thin" charset="0"/>
              <a:rtl val="0"/>
            </a:endParaRPr>
          </a:p>
        </p:txBody>
      </p:sp>
      <p:sp>
        <p:nvSpPr>
          <p:cNvPr id="4" name="TextBox 3"/>
          <p:cNvSpPr txBox="1"/>
          <p:nvPr/>
        </p:nvSpPr>
        <p:spPr>
          <a:xfrm>
            <a:off x="6248400" y="3264753"/>
            <a:ext cx="2541080" cy="769441"/>
          </a:xfrm>
          <a:prstGeom prst="rect">
            <a:avLst/>
          </a:prstGeom>
          <a:noFill/>
        </p:spPr>
        <p:txBody>
          <a:bodyPr wrap="none" rtlCol="0">
            <a:spAutoFit/>
          </a:bodyPr>
          <a:lstStyle/>
          <a:p>
            <a:r>
              <a:rPr lang="en-US" sz="4400" b="1" dirty="0" smtClean="0">
                <a:solidFill>
                  <a:srgbClr val="002060"/>
                </a:solidFill>
                <a:latin typeface="Helvetica Neue" charset="0"/>
                <a:ea typeface="Helvetica Neue" charset="0"/>
                <a:cs typeface="Helvetica Neue" charset="0"/>
              </a:rPr>
              <a:t>$800,000</a:t>
            </a:r>
            <a:endParaRPr lang="en-US" sz="4400" b="1" dirty="0">
              <a:solidFill>
                <a:srgbClr val="002060"/>
              </a:solidFill>
              <a:latin typeface="Helvetica Neue" charset="0"/>
              <a:ea typeface="Helvetica Neue" charset="0"/>
              <a:cs typeface="Helvetica Neue" charset="0"/>
            </a:endParaRPr>
          </a:p>
        </p:txBody>
      </p:sp>
      <p:sp>
        <p:nvSpPr>
          <p:cNvPr id="11" name="TextBox 10"/>
          <p:cNvSpPr txBox="1"/>
          <p:nvPr/>
        </p:nvSpPr>
        <p:spPr>
          <a:xfrm>
            <a:off x="6248400" y="971551"/>
            <a:ext cx="2744662" cy="769441"/>
          </a:xfrm>
          <a:prstGeom prst="rect">
            <a:avLst/>
          </a:prstGeom>
          <a:noFill/>
        </p:spPr>
        <p:txBody>
          <a:bodyPr wrap="none" rtlCol="0">
            <a:spAutoFit/>
          </a:bodyPr>
          <a:lstStyle/>
          <a:p>
            <a:r>
              <a:rPr lang="en-US" sz="4400" b="1" dirty="0" smtClean="0">
                <a:solidFill>
                  <a:srgbClr val="002060"/>
                </a:solidFill>
                <a:latin typeface="Helvetica Neue" charset="0"/>
                <a:ea typeface="Helvetica Neue" charset="0"/>
                <a:cs typeface="Helvetica Neue" charset="0"/>
              </a:rPr>
              <a:t>$9 Million</a:t>
            </a:r>
            <a:endParaRPr lang="en-US" sz="4400" b="1" dirty="0">
              <a:solidFill>
                <a:srgbClr val="00206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660479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61950"/>
            <a:ext cx="2563948" cy="1569660"/>
          </a:xfrm>
          <a:prstGeom prst="rect">
            <a:avLst/>
          </a:prstGeom>
        </p:spPr>
        <p:txBody>
          <a:bodyPr wrap="square">
            <a:spAutoFit/>
          </a:bodyPr>
          <a:lstStyle/>
          <a:p>
            <a:r>
              <a:rPr lang="en-US" sz="3200" b="1" dirty="0" smtClean="0">
                <a:solidFill>
                  <a:srgbClr val="FFC000"/>
                </a:solidFill>
                <a:latin typeface="Helvetica Neue" charset="0"/>
                <a:ea typeface="Helvetica Neue" charset="0"/>
                <a:cs typeface="Helvetica Neue" charset="0"/>
                <a:sym typeface="Arial"/>
                <a:rtl val="0"/>
              </a:rPr>
              <a:t>Insurance</a:t>
            </a:r>
          </a:p>
          <a:p>
            <a:r>
              <a:rPr lang="en-US" sz="3200" b="1" dirty="0" smtClean="0">
                <a:solidFill>
                  <a:schemeClr val="tx2"/>
                </a:solidFill>
                <a:latin typeface="Helvetica Neue" charset="0"/>
                <a:ea typeface="Helvetica Neue" charset="0"/>
                <a:cs typeface="Helvetica Neue" charset="0"/>
                <a:sym typeface="Arial"/>
                <a:rtl val="0"/>
              </a:rPr>
              <a:t>Weather Solutions</a:t>
            </a:r>
            <a:endParaRPr lang="en-US" sz="3200" b="1" dirty="0">
              <a:solidFill>
                <a:schemeClr val="tx2"/>
              </a:solidFill>
              <a:latin typeface="Helvetica Neue" charset="0"/>
              <a:ea typeface="Helvetica Neue" charset="0"/>
              <a:cs typeface="Helvetica Neue" charset="0"/>
              <a:sym typeface="Arial"/>
              <a:rtl val="0"/>
            </a:endParaRPr>
          </a:p>
        </p:txBody>
      </p:sp>
      <p:sp>
        <p:nvSpPr>
          <p:cNvPr id="3" name="TextBox 2"/>
          <p:cNvSpPr txBox="1"/>
          <p:nvPr/>
        </p:nvSpPr>
        <p:spPr>
          <a:xfrm>
            <a:off x="381000" y="2038350"/>
            <a:ext cx="4123744" cy="1015663"/>
          </a:xfrm>
          <a:prstGeom prst="rect">
            <a:avLst/>
          </a:prstGeom>
          <a:noFill/>
        </p:spPr>
        <p:txBody>
          <a:bodyPr wrap="square" rtlCol="0">
            <a:spAutoFit/>
          </a:bodyPr>
          <a:lstStyle/>
          <a:p>
            <a:r>
              <a:rPr lang="en-US" sz="2000" dirty="0" smtClean="0">
                <a:solidFill>
                  <a:srgbClr val="002060"/>
                </a:solidFill>
                <a:latin typeface="Helvetica Neue Thin" charset="0"/>
                <a:ea typeface="Helvetica Neue Thin" charset="0"/>
                <a:cs typeface="Helvetica Neue Thin" charset="0"/>
              </a:rPr>
              <a:t>Customer Engagement</a:t>
            </a:r>
          </a:p>
          <a:p>
            <a:r>
              <a:rPr lang="en-US" sz="2000" dirty="0" smtClean="0">
                <a:solidFill>
                  <a:srgbClr val="002060"/>
                </a:solidFill>
                <a:latin typeface="Helvetica Neue Thin" charset="0"/>
                <a:ea typeface="Helvetica Neue Thin" charset="0"/>
                <a:cs typeface="Helvetica Neue Thin" charset="0"/>
              </a:rPr>
              <a:t>Claims Management</a:t>
            </a:r>
          </a:p>
          <a:p>
            <a:r>
              <a:rPr lang="en-US" sz="2000" dirty="0" smtClean="0">
                <a:solidFill>
                  <a:srgbClr val="002060"/>
                </a:solidFill>
                <a:latin typeface="Helvetica Neue Thin" charset="0"/>
                <a:ea typeface="Helvetica Neue Thin" charset="0"/>
                <a:cs typeface="Helvetica Neue Thin" charset="0"/>
              </a:rPr>
              <a:t>Risk Avoidance</a:t>
            </a:r>
          </a:p>
        </p:txBody>
      </p:sp>
      <p:sp>
        <p:nvSpPr>
          <p:cNvPr id="4" name="TextBox 3"/>
          <p:cNvSpPr txBox="1"/>
          <p:nvPr/>
        </p:nvSpPr>
        <p:spPr>
          <a:xfrm>
            <a:off x="6336699" y="3257550"/>
            <a:ext cx="2514600" cy="338554"/>
          </a:xfrm>
          <a:prstGeom prst="rect">
            <a:avLst/>
          </a:prstGeom>
          <a:noFill/>
        </p:spPr>
        <p:txBody>
          <a:bodyPr wrap="square" rtlCol="0">
            <a:spAutoFit/>
          </a:bodyPr>
          <a:lstStyle>
            <a:defPPr>
              <a:defRPr lang="en-US"/>
            </a:defPPr>
            <a:lvl1pPr>
              <a:defRPr sz="1500" i="1">
                <a:latin typeface="Arial"/>
                <a:cs typeface="Arial"/>
              </a:defRPr>
            </a:lvl1pPr>
          </a:lstStyle>
          <a:p>
            <a:pPr algn="ctr"/>
            <a:r>
              <a:rPr lang="en-US" sz="1600" i="0" dirty="0" smtClean="0">
                <a:solidFill>
                  <a:schemeClr val="bg1"/>
                </a:solidFill>
                <a:latin typeface="Helvetica Neue Thin" charset="0"/>
                <a:ea typeface="Helvetica Neue Thin" charset="0"/>
                <a:cs typeface="Helvetica Neue Thin" charset="0"/>
                <a:rtl val="0"/>
              </a:rPr>
              <a:t>of potential claims costs</a:t>
            </a:r>
            <a:endParaRPr lang="en-US" sz="1600" i="0" dirty="0">
              <a:solidFill>
                <a:schemeClr val="bg1"/>
              </a:solidFill>
              <a:latin typeface="Helvetica Neue Thin" charset="0"/>
              <a:ea typeface="Helvetica Neue Thin" charset="0"/>
              <a:cs typeface="Helvetica Neue Thin" charset="0"/>
              <a:rtl val="0"/>
            </a:endParaRPr>
          </a:p>
        </p:txBody>
      </p:sp>
      <p:sp>
        <p:nvSpPr>
          <p:cNvPr id="5" name="Block Arc 4"/>
          <p:cNvSpPr/>
          <p:nvPr/>
        </p:nvSpPr>
        <p:spPr>
          <a:xfrm rot="10800000" flipH="1">
            <a:off x="6444949" y="800404"/>
            <a:ext cx="2298099" cy="2262409"/>
          </a:xfrm>
          <a:prstGeom prst="blockArc">
            <a:avLst>
              <a:gd name="adj1" fmla="val 16105584"/>
              <a:gd name="adj2" fmla="val 16099321"/>
              <a:gd name="adj3" fmla="val 12785"/>
            </a:avLst>
          </a:prstGeom>
          <a:blipFill dpi="0" rotWithShape="0">
            <a:blip r:embed="rId3" cstate="email">
              <a:extLst>
                <a:ext uri="{28A0092B-C50C-407E-A947-70E740481C1C}">
                  <a14:useLocalDpi xmlns:a14="http://schemas.microsoft.com/office/drawing/2010/main"/>
                </a:ext>
              </a:extLst>
            </a:blip>
            <a:srcRect/>
            <a:stretch>
              <a:fillRect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6324600" y="1352550"/>
            <a:ext cx="2476217" cy="1015663"/>
          </a:xfrm>
          <a:prstGeom prst="rect">
            <a:avLst/>
          </a:prstGeom>
        </p:spPr>
        <p:txBody>
          <a:bodyPr wrap="square">
            <a:spAutoFit/>
          </a:bodyPr>
          <a:lstStyle/>
          <a:p>
            <a:pPr algn="ctr"/>
            <a:r>
              <a:rPr lang="en-US" sz="4000" b="1" dirty="0" smtClean="0">
                <a:solidFill>
                  <a:schemeClr val="bg1"/>
                </a:solidFill>
                <a:latin typeface="Helvetica Neue Thin" charset="0"/>
                <a:ea typeface="Helvetica Neue Thin" charset="0"/>
                <a:cs typeface="Helvetica Neue Thin" charset="0"/>
                <a:sym typeface="Arial"/>
                <a:rtl val="0"/>
              </a:rPr>
              <a:t>52%</a:t>
            </a:r>
          </a:p>
          <a:p>
            <a:pPr algn="ctr"/>
            <a:r>
              <a:rPr lang="en-US" sz="2000" dirty="0" smtClean="0">
                <a:solidFill>
                  <a:schemeClr val="bg1"/>
                </a:solidFill>
                <a:latin typeface="Helvetica Neue Thin" charset="0"/>
                <a:ea typeface="Helvetica Neue Thin" charset="0"/>
                <a:cs typeface="Helvetica Neue Thin" charset="0"/>
                <a:sym typeface="Arial"/>
                <a:rtl val="0"/>
              </a:rPr>
              <a:t>AVOIDANCE</a:t>
            </a:r>
            <a:endParaRPr lang="en-US" sz="2000" dirty="0">
              <a:solidFill>
                <a:schemeClr val="bg1"/>
              </a:solidFill>
              <a:latin typeface="Helvetica Neue Thin" charset="0"/>
              <a:ea typeface="Helvetica Neue Thin" charset="0"/>
              <a:cs typeface="Helvetica Neue Thin" charset="0"/>
              <a:sym typeface="Arial"/>
              <a:rtl val="0"/>
            </a:endParaRPr>
          </a:p>
        </p:txBody>
      </p:sp>
      <p:sp>
        <p:nvSpPr>
          <p:cNvPr id="7" name="Block Arc 6"/>
          <p:cNvSpPr/>
          <p:nvPr/>
        </p:nvSpPr>
        <p:spPr>
          <a:xfrm rot="10800000">
            <a:off x="6444949" y="800404"/>
            <a:ext cx="2298099" cy="2262409"/>
          </a:xfrm>
          <a:prstGeom prst="blockArc">
            <a:avLst>
              <a:gd name="adj1" fmla="val 5369282"/>
              <a:gd name="adj2" fmla="val 15994559"/>
              <a:gd name="adj3" fmla="val 1295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00902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Phone-5S-3-blk.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511" y="514350"/>
            <a:ext cx="2286000" cy="4335933"/>
          </a:xfrm>
          <a:prstGeom prst="rect">
            <a:avLst/>
          </a:prstGeom>
        </p:spPr>
      </p:pic>
      <p:sp>
        <p:nvSpPr>
          <p:cNvPr id="8" name="AutoShape 2" descr="https://constellationcapitalhouse.com/home/wp-content/uploads/2015/04/Plants-Wheat-icon.ico"/>
          <p:cNvSpPr>
            <a:spLocks noChangeAspect="1" noChangeArrowheads="1"/>
          </p:cNvSpPr>
          <p:nvPr/>
        </p:nvSpPr>
        <p:spPr bwMode="auto">
          <a:xfrm>
            <a:off x="0" y="0"/>
            <a:ext cx="2438400" cy="24384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5" name="Picture 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9696" y="1195209"/>
            <a:ext cx="1542279" cy="2743200"/>
          </a:xfrm>
          <a:prstGeom prst="rect">
            <a:avLst/>
          </a:prstGeom>
        </p:spPr>
      </p:pic>
      <p:pic>
        <p:nvPicPr>
          <p:cNvPr id="34" name="Picture 2" descr="C:\Users\mdenning\Downloads\shutterstock_148653437.jp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69696" y="1191419"/>
            <a:ext cx="1555104" cy="274320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p:nvSpPr>
        <p:spPr>
          <a:xfrm>
            <a:off x="2802584" y="1191419"/>
            <a:ext cx="6119269" cy="707886"/>
          </a:xfrm>
          <a:prstGeom prst="rect">
            <a:avLst/>
          </a:prstGeom>
        </p:spPr>
        <p:txBody>
          <a:bodyPr wrap="square">
            <a:spAutoFit/>
          </a:bodyPr>
          <a:lstStyle/>
          <a:p>
            <a:r>
              <a:rPr lang="en-US" sz="3900" dirty="0" smtClean="0">
                <a:solidFill>
                  <a:schemeClr val="tx2"/>
                </a:solidFill>
                <a:latin typeface="Helvetica Neue Thin" charset="0"/>
                <a:ea typeface="Helvetica Neue Thin" charset="0"/>
                <a:cs typeface="Helvetica Neue Thin" charset="0"/>
                <a:sym typeface="Arial"/>
                <a:rtl val="0"/>
              </a:rPr>
              <a:t>Weather is a daily habit for</a:t>
            </a:r>
            <a:endParaRPr lang="en-US" sz="3900" dirty="0">
              <a:solidFill>
                <a:schemeClr val="tx2"/>
              </a:solidFill>
              <a:latin typeface="Helvetica Neue Thin" charset="0"/>
              <a:ea typeface="Helvetica Neue Thin" charset="0"/>
              <a:cs typeface="Helvetica Neue Thin" charset="0"/>
              <a:sym typeface="Arial"/>
              <a:rtl val="0"/>
            </a:endParaRPr>
          </a:p>
        </p:txBody>
      </p:sp>
      <p:sp>
        <p:nvSpPr>
          <p:cNvPr id="12" name="TextBox 11"/>
          <p:cNvSpPr txBox="1"/>
          <p:nvPr/>
        </p:nvSpPr>
        <p:spPr>
          <a:xfrm>
            <a:off x="2802584" y="1776194"/>
            <a:ext cx="5750292" cy="1107996"/>
          </a:xfrm>
          <a:prstGeom prst="rect">
            <a:avLst/>
          </a:prstGeom>
          <a:noFill/>
        </p:spPr>
        <p:txBody>
          <a:bodyPr wrap="none" rtlCol="0">
            <a:spAutoFit/>
          </a:bodyPr>
          <a:lstStyle/>
          <a:p>
            <a:r>
              <a:rPr lang="en-US" sz="6600" b="1" dirty="0" smtClean="0">
                <a:solidFill>
                  <a:schemeClr val="bg2"/>
                </a:solidFill>
                <a:latin typeface="Helvetica Neue" charset="0"/>
                <a:ea typeface="Helvetica Neue" charset="0"/>
                <a:cs typeface="Helvetica Neue" charset="0"/>
              </a:rPr>
              <a:t>CONSUMERS</a:t>
            </a:r>
          </a:p>
        </p:txBody>
      </p:sp>
    </p:spTree>
    <p:extLst>
      <p:ext uri="{BB962C8B-B14F-4D97-AF65-F5344CB8AC3E}">
        <p14:creationId xmlns:p14="http://schemas.microsoft.com/office/powerpoint/2010/main" val="16058675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36699" y="3257550"/>
            <a:ext cx="2514600" cy="338554"/>
          </a:xfrm>
          <a:prstGeom prst="rect">
            <a:avLst/>
          </a:prstGeom>
          <a:noFill/>
        </p:spPr>
        <p:txBody>
          <a:bodyPr wrap="square" rtlCol="0">
            <a:spAutoFit/>
          </a:bodyPr>
          <a:lstStyle>
            <a:defPPr>
              <a:defRPr lang="en-US"/>
            </a:defPPr>
            <a:lvl1pPr>
              <a:defRPr sz="1500" i="1">
                <a:latin typeface="Arial"/>
                <a:cs typeface="Arial"/>
              </a:defRPr>
            </a:lvl1pPr>
          </a:lstStyle>
          <a:p>
            <a:pPr algn="ctr"/>
            <a:r>
              <a:rPr lang="en-US" sz="1600" i="0" dirty="0" smtClean="0">
                <a:solidFill>
                  <a:schemeClr val="bg1"/>
                </a:solidFill>
                <a:latin typeface="Helvetica Neue Thin" charset="0"/>
                <a:ea typeface="Helvetica Neue Thin" charset="0"/>
                <a:cs typeface="Helvetica Neue Thin" charset="0"/>
                <a:rtl val="0"/>
              </a:rPr>
              <a:t>in sales year-over-year</a:t>
            </a:r>
            <a:endParaRPr lang="en-US" sz="1600" i="0" dirty="0">
              <a:solidFill>
                <a:schemeClr val="bg1"/>
              </a:solidFill>
              <a:latin typeface="Helvetica Neue Thin" charset="0"/>
              <a:ea typeface="Helvetica Neue Thin" charset="0"/>
              <a:cs typeface="Helvetica Neue Thin" charset="0"/>
              <a:rtl val="0"/>
            </a:endParaRPr>
          </a:p>
        </p:txBody>
      </p:sp>
      <p:sp>
        <p:nvSpPr>
          <p:cNvPr id="3" name="Block Arc 2"/>
          <p:cNvSpPr/>
          <p:nvPr/>
        </p:nvSpPr>
        <p:spPr>
          <a:xfrm rot="10800000" flipH="1">
            <a:off x="6444949" y="800404"/>
            <a:ext cx="2298099" cy="2262409"/>
          </a:xfrm>
          <a:prstGeom prst="blockArc">
            <a:avLst>
              <a:gd name="adj1" fmla="val 21552629"/>
              <a:gd name="adj2" fmla="val 16054109"/>
              <a:gd name="adj3" fmla="val 13238"/>
            </a:avLst>
          </a:prstGeom>
          <a:blipFill dpi="0" rotWithShape="0">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6324600" y="1352550"/>
            <a:ext cx="2476217" cy="1015663"/>
          </a:xfrm>
          <a:prstGeom prst="rect">
            <a:avLst/>
          </a:prstGeom>
        </p:spPr>
        <p:txBody>
          <a:bodyPr wrap="square">
            <a:spAutoFit/>
          </a:bodyPr>
          <a:lstStyle/>
          <a:p>
            <a:pPr algn="ctr"/>
            <a:r>
              <a:rPr lang="en-US" sz="4000" b="1" dirty="0" smtClean="0">
                <a:solidFill>
                  <a:schemeClr val="bg1"/>
                </a:solidFill>
                <a:latin typeface="Helvetica Neue Thin" charset="0"/>
                <a:ea typeface="Helvetica Neue Thin" charset="0"/>
                <a:cs typeface="Helvetica Neue Thin" charset="0"/>
                <a:sym typeface="Arial"/>
                <a:rtl val="0"/>
              </a:rPr>
              <a:t>24%</a:t>
            </a:r>
          </a:p>
          <a:p>
            <a:pPr algn="ctr"/>
            <a:r>
              <a:rPr lang="en-US" sz="2000" dirty="0" smtClean="0">
                <a:solidFill>
                  <a:schemeClr val="bg1"/>
                </a:solidFill>
                <a:latin typeface="Helvetica Neue Thin" charset="0"/>
                <a:ea typeface="Helvetica Neue Thin" charset="0"/>
                <a:cs typeface="Helvetica Neue Thin" charset="0"/>
                <a:sym typeface="Arial"/>
                <a:rtl val="0"/>
              </a:rPr>
              <a:t>INCREASE</a:t>
            </a:r>
            <a:endParaRPr lang="en-US" sz="2000" dirty="0">
              <a:solidFill>
                <a:schemeClr val="bg1"/>
              </a:solidFill>
              <a:latin typeface="Helvetica Neue Thin" charset="0"/>
              <a:ea typeface="Helvetica Neue Thin" charset="0"/>
              <a:cs typeface="Helvetica Neue Thin" charset="0"/>
              <a:sym typeface="Arial"/>
              <a:rtl val="0"/>
            </a:endParaRPr>
          </a:p>
        </p:txBody>
      </p:sp>
      <p:sp>
        <p:nvSpPr>
          <p:cNvPr id="5" name="Block Arc 4"/>
          <p:cNvSpPr/>
          <p:nvPr/>
        </p:nvSpPr>
        <p:spPr>
          <a:xfrm rot="10800000">
            <a:off x="6444949" y="800404"/>
            <a:ext cx="2298099" cy="2262409"/>
          </a:xfrm>
          <a:prstGeom prst="blockArc">
            <a:avLst>
              <a:gd name="adj1" fmla="val 5368224"/>
              <a:gd name="adj2" fmla="val 6648"/>
              <a:gd name="adj3" fmla="val 137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81000" y="361950"/>
            <a:ext cx="2563948" cy="1569660"/>
          </a:xfrm>
          <a:prstGeom prst="rect">
            <a:avLst/>
          </a:prstGeom>
        </p:spPr>
        <p:txBody>
          <a:bodyPr wrap="square">
            <a:spAutoFit/>
          </a:bodyPr>
          <a:lstStyle/>
          <a:p>
            <a:r>
              <a:rPr lang="en-US" sz="3200" b="1" dirty="0" smtClean="0">
                <a:latin typeface="Helvetica Neue" charset="0"/>
                <a:ea typeface="Helvetica Neue" charset="0"/>
                <a:cs typeface="Helvetica Neue" charset="0"/>
                <a:sym typeface="Arial"/>
                <a:rtl val="0"/>
              </a:rPr>
              <a:t>Retail</a:t>
            </a:r>
          </a:p>
          <a:p>
            <a:r>
              <a:rPr lang="en-US" sz="3200" b="1" dirty="0" smtClean="0">
                <a:solidFill>
                  <a:schemeClr val="tx2"/>
                </a:solidFill>
                <a:latin typeface="Helvetica Neue" charset="0"/>
                <a:ea typeface="Helvetica Neue" charset="0"/>
                <a:cs typeface="Helvetica Neue" charset="0"/>
                <a:sym typeface="Arial"/>
                <a:rtl val="0"/>
              </a:rPr>
              <a:t>Weather Solutions</a:t>
            </a:r>
            <a:endParaRPr lang="en-US" sz="3200" b="1" dirty="0">
              <a:solidFill>
                <a:schemeClr val="tx2"/>
              </a:solidFill>
              <a:latin typeface="Helvetica Neue" charset="0"/>
              <a:ea typeface="Helvetica Neue" charset="0"/>
              <a:cs typeface="Helvetica Neue" charset="0"/>
              <a:sym typeface="Arial"/>
              <a:rtl val="0"/>
            </a:endParaRPr>
          </a:p>
        </p:txBody>
      </p:sp>
      <p:sp>
        <p:nvSpPr>
          <p:cNvPr id="7" name="TextBox 6"/>
          <p:cNvSpPr txBox="1"/>
          <p:nvPr/>
        </p:nvSpPr>
        <p:spPr>
          <a:xfrm>
            <a:off x="381000" y="2114550"/>
            <a:ext cx="2563948" cy="1323439"/>
          </a:xfrm>
          <a:prstGeom prst="rect">
            <a:avLst/>
          </a:prstGeom>
          <a:noFill/>
        </p:spPr>
        <p:txBody>
          <a:bodyPr wrap="square" rtlCol="0">
            <a:spAutoFit/>
          </a:bodyPr>
          <a:lstStyle/>
          <a:p>
            <a:r>
              <a:rPr lang="en-US" sz="2000" dirty="0" smtClean="0">
                <a:solidFill>
                  <a:srgbClr val="002060"/>
                </a:solidFill>
                <a:latin typeface="Helvetica Neue Thin" charset="0"/>
                <a:ea typeface="Helvetica Neue Thin" charset="0"/>
                <a:cs typeface="Helvetica Neue Thin" charset="0"/>
              </a:rPr>
              <a:t>Demand </a:t>
            </a:r>
            <a:r>
              <a:rPr lang="en-US" sz="2000" dirty="0">
                <a:solidFill>
                  <a:srgbClr val="002060"/>
                </a:solidFill>
                <a:latin typeface="Helvetica Neue Thin" charset="0"/>
                <a:ea typeface="Helvetica Neue Thin" charset="0"/>
                <a:cs typeface="Helvetica Neue Thin" charset="0"/>
              </a:rPr>
              <a:t>I</a:t>
            </a:r>
            <a:r>
              <a:rPr lang="en-US" sz="2000" dirty="0" smtClean="0">
                <a:solidFill>
                  <a:srgbClr val="002060"/>
                </a:solidFill>
                <a:latin typeface="Helvetica Neue Thin" charset="0"/>
                <a:ea typeface="Helvetica Neue Thin" charset="0"/>
                <a:cs typeface="Helvetica Neue Thin" charset="0"/>
              </a:rPr>
              <a:t>nsight  Staffing </a:t>
            </a:r>
          </a:p>
          <a:p>
            <a:r>
              <a:rPr lang="en-US" sz="2000" dirty="0" smtClean="0">
                <a:solidFill>
                  <a:srgbClr val="002060"/>
                </a:solidFill>
                <a:latin typeface="Helvetica Neue Thin" charset="0"/>
                <a:ea typeface="Helvetica Neue Thin" charset="0"/>
                <a:cs typeface="Helvetica Neue Thin" charset="0"/>
              </a:rPr>
              <a:t>Advertising </a:t>
            </a:r>
            <a:r>
              <a:rPr lang="en-US" sz="2000" dirty="0">
                <a:solidFill>
                  <a:srgbClr val="002060"/>
                </a:solidFill>
                <a:latin typeface="Helvetica Neue Thin" charset="0"/>
                <a:ea typeface="Helvetica Neue Thin" charset="0"/>
                <a:cs typeface="Helvetica Neue Thin" charset="0"/>
              </a:rPr>
              <a:t>S</a:t>
            </a:r>
            <a:r>
              <a:rPr lang="en-US" sz="2000" dirty="0" smtClean="0">
                <a:solidFill>
                  <a:srgbClr val="002060"/>
                </a:solidFill>
                <a:latin typeface="Helvetica Neue Thin" charset="0"/>
                <a:ea typeface="Helvetica Neue Thin" charset="0"/>
                <a:cs typeface="Helvetica Neue Thin" charset="0"/>
              </a:rPr>
              <a:t>olutions</a:t>
            </a:r>
            <a:endParaRPr lang="en-US" sz="2000" dirty="0">
              <a:solidFill>
                <a:srgbClr val="002060"/>
              </a:solidFill>
              <a:latin typeface="Helvetica Neue Thin" charset="0"/>
              <a:ea typeface="Helvetica Neue Thin" charset="0"/>
              <a:cs typeface="Helvetica Neue Thin" charset="0"/>
            </a:endParaRPr>
          </a:p>
          <a:p>
            <a:endParaRPr lang="en-US" sz="2000" dirty="0" smtClean="0">
              <a:solidFill>
                <a:srgbClr val="00206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34607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radius="72"/>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a:blipFill>
            <a:blip r:embed="rId5" cstate="email">
              <a:extLst>
                <a:ext uri="{28A0092B-C50C-407E-A947-70E740481C1C}">
                  <a14:useLocalDpi xmlns:a14="http://schemas.microsoft.com/office/drawing/2010/main"/>
                </a:ext>
              </a:extLst>
            </a:blip>
            <a:stretch>
              <a:fillRect/>
            </a:stretch>
          </a:blipFill>
        </p:spPr>
      </p:pic>
      <p:sp>
        <p:nvSpPr>
          <p:cNvPr id="3" name="Rectangle 2"/>
          <p:cNvSpPr/>
          <p:nvPr/>
        </p:nvSpPr>
        <p:spPr>
          <a:xfrm>
            <a:off x="-3" y="1908633"/>
            <a:ext cx="4441310" cy="914400"/>
          </a:xfrm>
          <a:prstGeom prst="rect">
            <a:avLst/>
          </a:prstGeom>
          <a:solidFill>
            <a:srgbClr val="002060">
              <a:alpha val="81000"/>
            </a:srgbClr>
          </a:solidFill>
        </p:spPr>
        <p:txBody>
          <a:bodyPr wrap="square" lIns="457200" anchor="ctr">
            <a:spAutoFit/>
          </a:bodyPr>
          <a:lstStyle/>
          <a:p>
            <a:r>
              <a:rPr lang="en-US" sz="2000" b="1" dirty="0" smtClean="0">
                <a:solidFill>
                  <a:srgbClr val="FFC000"/>
                </a:solidFill>
                <a:latin typeface="Helvetica Neue Thin" charset="0"/>
                <a:ea typeface="Helvetica Neue Thin" charset="0"/>
                <a:cs typeface="Helvetica Neue Thin" charset="0"/>
              </a:rPr>
              <a:t>Collecting more data </a:t>
            </a:r>
          </a:p>
          <a:p>
            <a:r>
              <a:rPr lang="en-US" dirty="0">
                <a:solidFill>
                  <a:schemeClr val="bg1"/>
                </a:solidFill>
                <a:latin typeface="Helvetica Neue Thin" charset="0"/>
                <a:ea typeface="Helvetica Neue Thin" charset="0"/>
                <a:cs typeface="Helvetica Neue Thin" charset="0"/>
              </a:rPr>
              <a:t>to achieve higher </a:t>
            </a:r>
            <a:r>
              <a:rPr lang="en-US" dirty="0" smtClean="0">
                <a:solidFill>
                  <a:schemeClr val="bg1"/>
                </a:solidFill>
                <a:latin typeface="Helvetica Neue Thin" charset="0"/>
                <a:ea typeface="Helvetica Neue Thin" charset="0"/>
                <a:cs typeface="Helvetica Neue Thin" charset="0"/>
              </a:rPr>
              <a:t>level of precision </a:t>
            </a:r>
            <a:br>
              <a:rPr lang="en-US" dirty="0" smtClean="0">
                <a:solidFill>
                  <a:schemeClr val="bg1"/>
                </a:solidFill>
                <a:latin typeface="Helvetica Neue Thin" charset="0"/>
                <a:ea typeface="Helvetica Neue Thin" charset="0"/>
                <a:cs typeface="Helvetica Neue Thin" charset="0"/>
              </a:rPr>
            </a:br>
            <a:r>
              <a:rPr lang="en-US" dirty="0" smtClean="0">
                <a:solidFill>
                  <a:schemeClr val="bg1"/>
                </a:solidFill>
                <a:latin typeface="Helvetica Neue Thin" charset="0"/>
                <a:ea typeface="Helvetica Neue Thin" charset="0"/>
                <a:cs typeface="Helvetica Neue Thin" charset="0"/>
              </a:rPr>
              <a:t>and accuracy</a:t>
            </a:r>
            <a:endParaRPr lang="en-US" dirty="0">
              <a:solidFill>
                <a:schemeClr val="bg1"/>
              </a:solidFill>
              <a:latin typeface="Helvetica Neue Thin" charset="0"/>
              <a:ea typeface="Helvetica Neue Thin" charset="0"/>
              <a:cs typeface="Helvetica Neue Thin" charset="0"/>
            </a:endParaRPr>
          </a:p>
        </p:txBody>
      </p:sp>
      <p:sp>
        <p:nvSpPr>
          <p:cNvPr id="4" name="Rectangle 3"/>
          <p:cNvSpPr/>
          <p:nvPr/>
        </p:nvSpPr>
        <p:spPr>
          <a:xfrm>
            <a:off x="-3" y="2986721"/>
            <a:ext cx="4441149" cy="914400"/>
          </a:xfrm>
          <a:prstGeom prst="rect">
            <a:avLst/>
          </a:prstGeom>
          <a:solidFill>
            <a:srgbClr val="002060">
              <a:alpha val="81000"/>
            </a:srgbClr>
          </a:solidFill>
        </p:spPr>
        <p:txBody>
          <a:bodyPr wrap="square" lIns="457200" anchor="ctr">
            <a:spAutoFit/>
          </a:bodyPr>
          <a:lstStyle/>
          <a:p>
            <a:r>
              <a:rPr lang="en-US" sz="2000" b="1" dirty="0" smtClean="0">
                <a:solidFill>
                  <a:srgbClr val="FFC000"/>
                </a:solidFill>
                <a:latin typeface="Helvetica Neue Thin" charset="0"/>
                <a:ea typeface="Helvetica Neue Thin" charset="0"/>
                <a:cs typeface="Helvetica Neue Thin" charset="0"/>
              </a:rPr>
              <a:t>Embedding analytics </a:t>
            </a:r>
          </a:p>
          <a:p>
            <a:r>
              <a:rPr lang="en-US" dirty="0">
                <a:solidFill>
                  <a:schemeClr val="bg1"/>
                </a:solidFill>
                <a:latin typeface="Helvetica Neue Thin" charset="0"/>
                <a:ea typeface="Helvetica Neue Thin" charset="0"/>
                <a:cs typeface="Helvetica Neue Thin" charset="0"/>
              </a:rPr>
              <a:t>into </a:t>
            </a:r>
            <a:r>
              <a:rPr lang="en-US" dirty="0" smtClean="0">
                <a:solidFill>
                  <a:schemeClr val="bg1"/>
                </a:solidFill>
                <a:latin typeface="Helvetica Neue Thin" charset="0"/>
                <a:ea typeface="Helvetica Neue Thin" charset="0"/>
                <a:cs typeface="Helvetica Neue Thin" charset="0"/>
              </a:rPr>
              <a:t>all solutions</a:t>
            </a:r>
            <a:endParaRPr lang="en-US" dirty="0">
              <a:solidFill>
                <a:schemeClr val="bg1"/>
              </a:solidFill>
              <a:latin typeface="Helvetica Neue Thin" charset="0"/>
              <a:ea typeface="Helvetica Neue Thin" charset="0"/>
              <a:cs typeface="Helvetica Neue Thin" charset="0"/>
            </a:endParaRPr>
          </a:p>
        </p:txBody>
      </p:sp>
      <p:sp>
        <p:nvSpPr>
          <p:cNvPr id="5" name="Rectangle 4"/>
          <p:cNvSpPr/>
          <p:nvPr/>
        </p:nvSpPr>
        <p:spPr>
          <a:xfrm>
            <a:off x="10849" y="4064809"/>
            <a:ext cx="4452157" cy="914400"/>
          </a:xfrm>
          <a:prstGeom prst="rect">
            <a:avLst/>
          </a:prstGeom>
          <a:solidFill>
            <a:srgbClr val="002060">
              <a:alpha val="81000"/>
            </a:srgbClr>
          </a:solidFill>
        </p:spPr>
        <p:txBody>
          <a:bodyPr wrap="square" lIns="457200" anchor="ctr">
            <a:spAutoFit/>
          </a:bodyPr>
          <a:lstStyle/>
          <a:p>
            <a:r>
              <a:rPr lang="en-US" sz="2000" b="1" dirty="0" smtClean="0">
                <a:solidFill>
                  <a:srgbClr val="FFC000"/>
                </a:solidFill>
                <a:latin typeface="Helvetica Neue Thin" charset="0"/>
                <a:ea typeface="Helvetica Neue Thin" charset="0"/>
                <a:cs typeface="Helvetica Neue Thin" charset="0"/>
              </a:rPr>
              <a:t>Driving to decisions</a:t>
            </a:r>
            <a:endParaRPr lang="en-US" sz="2000" dirty="0">
              <a:solidFill>
                <a:srgbClr val="FFC000"/>
              </a:solidFill>
            </a:endParaRPr>
          </a:p>
          <a:p>
            <a:r>
              <a:rPr lang="en-US" dirty="0">
                <a:solidFill>
                  <a:schemeClr val="bg1"/>
                </a:solidFill>
                <a:latin typeface="Helvetica Neue Thin" charset="0"/>
                <a:ea typeface="Helvetica Neue Thin" charset="0"/>
                <a:cs typeface="Helvetica Neue Thin" charset="0"/>
              </a:rPr>
              <a:t>helping to deliver better outcomes</a:t>
            </a:r>
          </a:p>
        </p:txBody>
      </p:sp>
      <p:sp>
        <p:nvSpPr>
          <p:cNvPr id="8" name="Rectangle 7"/>
          <p:cNvSpPr>
            <a:spLocks noChangeArrowheads="1"/>
          </p:cNvSpPr>
          <p:nvPr/>
        </p:nvSpPr>
        <p:spPr bwMode="auto">
          <a:xfrm rot="16200000">
            <a:off x="1353874" y="-1353881"/>
            <a:ext cx="1733553" cy="4441307"/>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sp>
        <p:nvSpPr>
          <p:cNvPr id="6" name="Rectangle 5"/>
          <p:cNvSpPr/>
          <p:nvPr/>
        </p:nvSpPr>
        <p:spPr>
          <a:xfrm>
            <a:off x="1066800" y="361950"/>
            <a:ext cx="2895600" cy="1077218"/>
          </a:xfrm>
          <a:prstGeom prst="rect">
            <a:avLst/>
          </a:prstGeom>
        </p:spPr>
        <p:txBody>
          <a:bodyPr wrap="square">
            <a:spAutoFit/>
          </a:bodyPr>
          <a:lstStyle/>
          <a:p>
            <a:r>
              <a:rPr lang="en-US" sz="3200" b="1" dirty="0" smtClean="0">
                <a:solidFill>
                  <a:schemeClr val="tx2"/>
                </a:solidFill>
                <a:latin typeface="Arial"/>
                <a:ea typeface="Arial"/>
                <a:cs typeface="Arial"/>
                <a:sym typeface="Arial"/>
                <a:rtl val="0"/>
              </a:rPr>
              <a:t>KEY</a:t>
            </a:r>
            <a:endParaRPr lang="en-US" sz="3200" b="1" dirty="0">
              <a:solidFill>
                <a:schemeClr val="tx2"/>
              </a:solidFill>
              <a:latin typeface="Arial"/>
              <a:ea typeface="Arial"/>
              <a:cs typeface="Arial"/>
              <a:sym typeface="Arial"/>
              <a:rtl val="0"/>
            </a:endParaRPr>
          </a:p>
          <a:p>
            <a:r>
              <a:rPr lang="en-US" sz="3200" b="1" dirty="0">
                <a:solidFill>
                  <a:schemeClr val="tx2"/>
                </a:solidFill>
                <a:latin typeface="Arial"/>
                <a:ea typeface="Arial"/>
                <a:cs typeface="Arial"/>
                <a:sym typeface="Arial"/>
                <a:rtl val="0"/>
              </a:rPr>
              <a:t>TAKEAWAYS</a:t>
            </a:r>
          </a:p>
        </p:txBody>
      </p:sp>
      <p:sp>
        <p:nvSpPr>
          <p:cNvPr id="7" name="TextBox 6"/>
          <p:cNvSpPr txBox="1"/>
          <p:nvPr/>
        </p:nvSpPr>
        <p:spPr>
          <a:xfrm>
            <a:off x="274563" y="58199"/>
            <a:ext cx="869149" cy="1569660"/>
          </a:xfrm>
          <a:prstGeom prst="rect">
            <a:avLst/>
          </a:prstGeom>
          <a:noFill/>
        </p:spPr>
        <p:txBody>
          <a:bodyPr wrap="none" rtlCol="0">
            <a:spAutoFit/>
          </a:bodyPr>
          <a:lstStyle/>
          <a:p>
            <a:r>
              <a:rPr lang="en-US" sz="9600" smtClean="0">
                <a:solidFill>
                  <a:schemeClr val="bg2"/>
                </a:solidFill>
                <a:latin typeface="Helvetica Neue Thin" charset="0"/>
                <a:ea typeface="Helvetica Neue Thin" charset="0"/>
                <a:cs typeface="Helvetica Neue Thin" charset="0"/>
              </a:rPr>
              <a:t>3</a:t>
            </a:r>
            <a:endParaRPr lang="en-US" sz="9600">
              <a:solidFill>
                <a:schemeClr val="bg2"/>
              </a:solidFill>
              <a:latin typeface="Helvetica Neue Thin" charset="0"/>
              <a:ea typeface="Helvetica Neue Thin" charset="0"/>
              <a:cs typeface="Helvetica Neue Thin" charset="0"/>
            </a:endParaRPr>
          </a:p>
        </p:txBody>
      </p:sp>
      <p:pic>
        <p:nvPicPr>
          <p:cNvPr id="9" name="Picture 8" descr="TWCo IBM logo_MAIN WHITE VEC.eps"/>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58200" y="4556639"/>
            <a:ext cx="533400" cy="474133"/>
          </a:xfrm>
          <a:prstGeom prst="rect">
            <a:avLst/>
          </a:prstGeom>
        </p:spPr>
      </p:pic>
      <p:sp>
        <p:nvSpPr>
          <p:cNvPr id="10" name="Oval 9"/>
          <p:cNvSpPr/>
          <p:nvPr/>
        </p:nvSpPr>
        <p:spPr>
          <a:xfrm>
            <a:off x="5366433" y="541959"/>
            <a:ext cx="1295762" cy="1295762"/>
          </a:xfrm>
          <a:prstGeom prst="ellipse">
            <a:avLst/>
          </a:prstGeom>
          <a:blipFill dpi="0" rotWithShape="1">
            <a:blip r:embed="rId7" cstate="email">
              <a:extLst>
                <a:ext uri="{28A0092B-C50C-407E-A947-70E740481C1C}">
                  <a14:useLocalDpi xmlns:a14="http://schemas.microsoft.com/office/drawing/2010/main"/>
                </a:ext>
              </a:extLst>
            </a:blip>
            <a:srcRect/>
            <a:stretch>
              <a:fillRect/>
            </a:stretch>
          </a:blipFill>
          <a:ln w="28575">
            <a:solidFill>
              <a:srgbClr val="FFC00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101601" y="3497943"/>
            <a:ext cx="1295762" cy="1295762"/>
          </a:xfrm>
          <a:prstGeom prst="ellipse">
            <a:avLst/>
          </a:prstGeom>
          <a:blipFill>
            <a:blip r:embed="rId8" cstate="email">
              <a:extLst>
                <a:ext uri="{28A0092B-C50C-407E-A947-70E740481C1C}">
                  <a14:useLocalDpi xmlns:a14="http://schemas.microsoft.com/office/drawing/2010/main"/>
                </a:ext>
              </a:extLst>
            </a:blip>
            <a:stretch>
              <a:fillRect/>
            </a:stretch>
          </a:blipFill>
          <a:ln w="28575">
            <a:solidFill>
              <a:srgbClr val="FFC00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037348" y="1581150"/>
            <a:ext cx="1295762" cy="1295762"/>
          </a:xfrm>
          <a:prstGeom prst="ellipse">
            <a:avLst/>
          </a:prstGeom>
          <a:blipFill>
            <a:blip r:embed="rId9" cstate="email">
              <a:extLst>
                <a:ext uri="{28A0092B-C50C-407E-A947-70E740481C1C}">
                  <a14:useLocalDpi xmlns:a14="http://schemas.microsoft.com/office/drawing/2010/main"/>
                </a:ext>
              </a:extLst>
            </a:blip>
            <a:stretch>
              <a:fillRect/>
            </a:stretch>
          </a:blipFill>
          <a:ln w="28575">
            <a:solidFill>
              <a:srgbClr val="FFC00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3" idx="3"/>
          </p:cNvCxnSpPr>
          <p:nvPr/>
        </p:nvCxnSpPr>
        <p:spPr>
          <a:xfrm flipV="1">
            <a:off x="4441307" y="2351845"/>
            <a:ext cx="1573007" cy="13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014314" y="1837724"/>
            <a:ext cx="0" cy="52810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63006" y="4556639"/>
            <a:ext cx="1785394" cy="57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463006" y="3258635"/>
            <a:ext cx="1987467" cy="1448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450473" y="2419642"/>
            <a:ext cx="17845" cy="85662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455298" y="2417204"/>
            <a:ext cx="58205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8151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01101" y="4272304"/>
            <a:ext cx="866597" cy="770841"/>
          </a:xfrm>
          <a:prstGeom prst="rect">
            <a:avLst/>
          </a:prstGeom>
        </p:spPr>
      </p:pic>
      <p:sp>
        <p:nvSpPr>
          <p:cNvPr id="10" name="Rounded Rectangle 9"/>
          <p:cNvSpPr/>
          <p:nvPr/>
        </p:nvSpPr>
        <p:spPr>
          <a:xfrm>
            <a:off x="685799" y="781050"/>
            <a:ext cx="2393950" cy="1104900"/>
          </a:xfrm>
          <a:prstGeom prst="roundRect">
            <a:avLst/>
          </a:prstGeom>
          <a:solidFill>
            <a:srgbClr val="FFC00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Title 1"/>
          <p:cNvSpPr txBox="1">
            <a:spLocks/>
          </p:cNvSpPr>
          <p:nvPr/>
        </p:nvSpPr>
        <p:spPr>
          <a:xfrm>
            <a:off x="716491" y="919163"/>
            <a:ext cx="2163763" cy="828675"/>
          </a:xfrm>
          <a:prstGeom prst="rect">
            <a:avLst/>
          </a:prstGeom>
        </p:spPr>
        <p:txBody>
          <a:bodyPr>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pPr algn="r"/>
            <a:r>
              <a:rPr lang="en-US" sz="5400" dirty="0" smtClean="0">
                <a:solidFill>
                  <a:schemeClr val="bg1"/>
                </a:solidFill>
                <a:latin typeface="Helvetica Neue Thin" charset="0"/>
                <a:ea typeface="Helvetica Neue Thin" charset="0"/>
                <a:cs typeface="Helvetica Neue Thin" charset="0"/>
              </a:rPr>
              <a:t>Thank</a:t>
            </a:r>
          </a:p>
        </p:txBody>
      </p:sp>
      <p:sp>
        <p:nvSpPr>
          <p:cNvPr id="12" name="Title 1"/>
          <p:cNvSpPr txBox="1">
            <a:spLocks/>
          </p:cNvSpPr>
          <p:nvPr/>
        </p:nvSpPr>
        <p:spPr>
          <a:xfrm>
            <a:off x="3079749" y="923926"/>
            <a:ext cx="1492251" cy="828675"/>
          </a:xfrm>
          <a:prstGeom prst="rect">
            <a:avLst/>
          </a:prstGeom>
        </p:spPr>
        <p:txBody>
          <a:bodyPr>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stStyle>
          <a:p>
            <a:r>
              <a:rPr lang="en-US" sz="5400" b="1" dirty="0" smtClean="0">
                <a:solidFill>
                  <a:schemeClr val="bg1"/>
                </a:solidFill>
                <a:latin typeface="Helvetica Neue Thin" charset="0"/>
                <a:ea typeface="Helvetica Neue Thin" charset="0"/>
                <a:cs typeface="Helvetica Neue Thin" charset="0"/>
              </a:rPr>
              <a:t>You</a:t>
            </a:r>
          </a:p>
        </p:txBody>
      </p:sp>
      <p:sp>
        <p:nvSpPr>
          <p:cNvPr id="14" name="TextBox 13"/>
          <p:cNvSpPr txBox="1"/>
          <p:nvPr/>
        </p:nvSpPr>
        <p:spPr>
          <a:xfrm>
            <a:off x="673099" y="2200186"/>
            <a:ext cx="2759986" cy="600164"/>
          </a:xfrm>
          <a:prstGeom prst="rect">
            <a:avLst/>
          </a:prstGeom>
          <a:noFill/>
        </p:spPr>
        <p:txBody>
          <a:bodyPr wrap="none" rtlCol="0">
            <a:spAutoFit/>
          </a:bodyPr>
          <a:lstStyle/>
          <a:p>
            <a:r>
              <a:rPr lang="en-US" dirty="0" smtClean="0">
                <a:solidFill>
                  <a:schemeClr val="bg1"/>
                </a:solidFill>
                <a:latin typeface="Helvetica Neue Thin" charset="0"/>
                <a:ea typeface="Helvetica Neue Thin" charset="0"/>
                <a:cs typeface="Helvetica Neue Thin" charset="0"/>
              </a:rPr>
              <a:t>Michelle Boockoff-Bajdek</a:t>
            </a:r>
          </a:p>
          <a:p>
            <a:r>
              <a:rPr lang="en-US" sz="1500" dirty="0" smtClean="0">
                <a:solidFill>
                  <a:schemeClr val="bg1"/>
                </a:solidFill>
                <a:latin typeface="Helvetica Neue Thin" charset="0"/>
                <a:ea typeface="Helvetica Neue Thin" charset="0"/>
                <a:cs typeface="Helvetica Neue Thin" charset="0"/>
              </a:rPr>
              <a:t>Vice President, Global Marketing</a:t>
            </a:r>
            <a:endParaRPr lang="en-US" sz="1500" dirty="0">
              <a:solidFill>
                <a:schemeClr val="bg1"/>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20776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61950"/>
            <a:ext cx="6589304" cy="584775"/>
          </a:xfrm>
          <a:prstGeom prst="rect">
            <a:avLst/>
          </a:prstGeom>
        </p:spPr>
        <p:txBody>
          <a:bodyPr wrap="square">
            <a:spAutoFit/>
          </a:bodyPr>
          <a:lstStyle>
            <a:defPPr>
              <a:defRPr lang="en-US"/>
            </a:defPPr>
            <a:lvl1pPr>
              <a:defRPr sz="3200" b="1">
                <a:solidFill>
                  <a:schemeClr val="tx2"/>
                </a:solidFill>
                <a:latin typeface="Arial"/>
                <a:ea typeface="Arial"/>
                <a:cs typeface="Arial"/>
                <a:rtl val="0"/>
              </a:defRPr>
            </a:lvl1pPr>
          </a:lstStyle>
          <a:p>
            <a:r>
              <a:rPr lang="en-US" dirty="0">
                <a:latin typeface="Helvetica Neue" charset="0"/>
                <a:ea typeface="Helvetica Neue" charset="0"/>
                <a:cs typeface="Helvetica Neue" charset="0"/>
              </a:rPr>
              <a:t>Weather Impacts Every Business</a:t>
            </a:r>
          </a:p>
        </p:txBody>
      </p:sp>
      <p:sp>
        <p:nvSpPr>
          <p:cNvPr id="3" name="Oval Callout 2"/>
          <p:cNvSpPr/>
          <p:nvPr/>
        </p:nvSpPr>
        <p:spPr>
          <a:xfrm flipV="1">
            <a:off x="2590533" y="1532946"/>
            <a:ext cx="1545319" cy="1429183"/>
          </a:xfrm>
          <a:prstGeom prst="wedgeEllipseCallout">
            <a:avLst>
              <a:gd name="adj1" fmla="val -1988"/>
              <a:gd name="adj2" fmla="val -72058"/>
            </a:avLst>
          </a:prstGeom>
          <a:blipFill dpi="0" rotWithShape="0">
            <a:blip r:embed="rId2"/>
            <a:srcRect/>
            <a:stretch>
              <a:fillRect l="-7000" t="-36000" r="-4000" b="-8000"/>
            </a:stretch>
          </a:bli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229710" y="3313329"/>
            <a:ext cx="2266967" cy="830997"/>
          </a:xfrm>
          <a:prstGeom prst="rect">
            <a:avLst/>
          </a:prstGeom>
          <a:noFill/>
        </p:spPr>
        <p:txBody>
          <a:bodyPr wrap="none" rtlCol="0">
            <a:spAutoFit/>
          </a:bodyPr>
          <a:lstStyle/>
          <a:p>
            <a:pPr algn="ctr"/>
            <a:r>
              <a:rPr lang="en-US" sz="2400" b="1" dirty="0" smtClean="0">
                <a:solidFill>
                  <a:srgbClr val="FFC000"/>
                </a:solidFill>
                <a:latin typeface="Helvetica Neue Thin" charset="0"/>
                <a:ea typeface="Helvetica Neue Thin" charset="0"/>
                <a:cs typeface="Helvetica Neue Thin" charset="0"/>
              </a:rPr>
              <a:t>Media &amp;</a:t>
            </a:r>
          </a:p>
          <a:p>
            <a:pPr algn="ctr"/>
            <a:r>
              <a:rPr lang="en-US" sz="2400" b="1" dirty="0" smtClean="0">
                <a:solidFill>
                  <a:srgbClr val="FFC000"/>
                </a:solidFill>
                <a:latin typeface="Helvetica Neue Thin" charset="0"/>
                <a:ea typeface="Helvetica Neue Thin" charset="0"/>
                <a:cs typeface="Helvetica Neue Thin" charset="0"/>
              </a:rPr>
              <a:t>Entertainment</a:t>
            </a:r>
            <a:endParaRPr lang="en-US" sz="2400" b="1" dirty="0">
              <a:solidFill>
                <a:srgbClr val="FFC000"/>
              </a:solidFill>
              <a:latin typeface="Helvetica Neue Thin" charset="0"/>
              <a:ea typeface="Helvetica Neue Thin" charset="0"/>
              <a:cs typeface="Helvetica Neue Thin" charset="0"/>
            </a:endParaRPr>
          </a:p>
        </p:txBody>
      </p:sp>
      <p:sp>
        <p:nvSpPr>
          <p:cNvPr id="5" name="TextBox 4"/>
          <p:cNvSpPr txBox="1"/>
          <p:nvPr/>
        </p:nvSpPr>
        <p:spPr>
          <a:xfrm>
            <a:off x="498382" y="1854679"/>
            <a:ext cx="1366977" cy="461665"/>
          </a:xfrm>
          <a:prstGeom prst="rect">
            <a:avLst/>
          </a:prstGeom>
          <a:noFill/>
        </p:spPr>
        <p:txBody>
          <a:bodyPr wrap="none" rtlCol="0">
            <a:spAutoFit/>
          </a:bodyPr>
          <a:lstStyle/>
          <a:p>
            <a:r>
              <a:rPr lang="en-US" sz="2400" b="1" dirty="0" smtClean="0">
                <a:solidFill>
                  <a:srgbClr val="FFC000"/>
                </a:solidFill>
                <a:latin typeface="Helvetica Neue Thin" charset="0"/>
                <a:ea typeface="Helvetica Neue Thin" charset="0"/>
                <a:cs typeface="Helvetica Neue Thin" charset="0"/>
              </a:rPr>
              <a:t>Aviation</a:t>
            </a:r>
            <a:endParaRPr lang="en-US" sz="2400" b="1" dirty="0">
              <a:solidFill>
                <a:srgbClr val="FFC000"/>
              </a:solidFill>
              <a:latin typeface="Helvetica Neue Thin" charset="0"/>
              <a:ea typeface="Helvetica Neue Thin" charset="0"/>
              <a:cs typeface="Helvetica Neue Thin" charset="0"/>
            </a:endParaRPr>
          </a:p>
        </p:txBody>
      </p:sp>
      <p:sp>
        <p:nvSpPr>
          <p:cNvPr id="6" name="Oval Callout 5"/>
          <p:cNvSpPr/>
          <p:nvPr/>
        </p:nvSpPr>
        <p:spPr>
          <a:xfrm>
            <a:off x="320040" y="2818967"/>
            <a:ext cx="1545319" cy="1429183"/>
          </a:xfrm>
          <a:prstGeom prst="wedgeEllipseCallout">
            <a:avLst>
              <a:gd name="adj1" fmla="val 430"/>
              <a:gd name="adj2" fmla="val -72571"/>
            </a:avLst>
          </a:prstGeom>
          <a:blipFill dpi="0" rotWithShape="1">
            <a:blip r:embed="rId3" cstate="email">
              <a:extLst>
                <a:ext uri="{28A0092B-C50C-407E-A947-70E740481C1C}">
                  <a14:useLocalDpi xmlns:a14="http://schemas.microsoft.com/office/drawing/2010/main"/>
                </a:ext>
              </a:extLst>
            </a:blip>
            <a:srcRect/>
            <a:stretch>
              <a:fillRect/>
            </a:stretch>
          </a:bli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18960" y="1854679"/>
            <a:ext cx="1029449" cy="461665"/>
          </a:xfrm>
          <a:prstGeom prst="rect">
            <a:avLst/>
          </a:prstGeom>
          <a:noFill/>
        </p:spPr>
        <p:txBody>
          <a:bodyPr wrap="none" rtlCol="0">
            <a:spAutoFit/>
          </a:bodyPr>
          <a:lstStyle/>
          <a:p>
            <a:r>
              <a:rPr lang="en-US" sz="2400" b="1" smtClean="0">
                <a:solidFill>
                  <a:srgbClr val="FFC000"/>
                </a:solidFill>
                <a:latin typeface="Helvetica Neue Thin" charset="0"/>
                <a:ea typeface="Helvetica Neue Thin" charset="0"/>
                <a:cs typeface="Helvetica Neue Thin" charset="0"/>
              </a:rPr>
              <a:t>Retail</a:t>
            </a:r>
            <a:endParaRPr lang="en-US" sz="2400" b="1" dirty="0">
              <a:solidFill>
                <a:srgbClr val="FFC000"/>
              </a:solidFill>
              <a:latin typeface="Helvetica Neue Thin" charset="0"/>
              <a:ea typeface="Helvetica Neue Thin" charset="0"/>
              <a:cs typeface="Helvetica Neue Thin" charset="0"/>
            </a:endParaRPr>
          </a:p>
        </p:txBody>
      </p:sp>
      <p:sp>
        <p:nvSpPr>
          <p:cNvPr id="8" name="Oval Callout 7"/>
          <p:cNvSpPr/>
          <p:nvPr/>
        </p:nvSpPr>
        <p:spPr>
          <a:xfrm>
            <a:off x="4861026" y="2793152"/>
            <a:ext cx="1545319" cy="1429183"/>
          </a:xfrm>
          <a:prstGeom prst="wedgeEllipseCallout">
            <a:avLst>
              <a:gd name="adj1" fmla="val 430"/>
              <a:gd name="adj2" fmla="val -73693"/>
            </a:avLst>
          </a:prstGeom>
          <a:blipFill dpi="0" rotWithShape="1">
            <a:blip r:embed="rId4" cstate="email">
              <a:extLst>
                <a:ext uri="{28A0092B-C50C-407E-A947-70E740481C1C}">
                  <a14:useLocalDpi xmlns:a14="http://schemas.microsoft.com/office/drawing/2010/main"/>
                </a:ext>
              </a:extLst>
            </a:blip>
            <a:srcRect/>
            <a:stretch>
              <a:fillRect t="3000"/>
            </a:stretch>
          </a:bli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024279" y="3497994"/>
            <a:ext cx="1638590" cy="461665"/>
          </a:xfrm>
          <a:prstGeom prst="rect">
            <a:avLst/>
          </a:prstGeom>
          <a:noFill/>
        </p:spPr>
        <p:txBody>
          <a:bodyPr wrap="none" rtlCol="0">
            <a:spAutoFit/>
          </a:bodyPr>
          <a:lstStyle/>
          <a:p>
            <a:r>
              <a:rPr lang="en-US" sz="2400" b="1" dirty="0" smtClean="0">
                <a:solidFill>
                  <a:srgbClr val="FFC000"/>
                </a:solidFill>
                <a:latin typeface="Helvetica Neue Thin" charset="0"/>
                <a:ea typeface="Helvetica Neue Thin" charset="0"/>
                <a:cs typeface="Helvetica Neue Thin" charset="0"/>
              </a:rPr>
              <a:t>Insurance</a:t>
            </a:r>
            <a:endParaRPr lang="en-US" sz="2400" b="1" dirty="0">
              <a:solidFill>
                <a:srgbClr val="FFC000"/>
              </a:solidFill>
              <a:latin typeface="Helvetica Neue Thin" charset="0"/>
              <a:ea typeface="Helvetica Neue Thin" charset="0"/>
              <a:cs typeface="Helvetica Neue Thin" charset="0"/>
            </a:endParaRPr>
          </a:p>
        </p:txBody>
      </p:sp>
      <p:sp>
        <p:nvSpPr>
          <p:cNvPr id="10" name="Oval Callout 9"/>
          <p:cNvSpPr/>
          <p:nvPr/>
        </p:nvSpPr>
        <p:spPr>
          <a:xfrm>
            <a:off x="7018183" y="1653300"/>
            <a:ext cx="1545319" cy="1429183"/>
          </a:xfrm>
          <a:prstGeom prst="wedgeEllipseCallout">
            <a:avLst>
              <a:gd name="adj1" fmla="val 2506"/>
              <a:gd name="adj2" fmla="val 66616"/>
            </a:avLst>
          </a:prstGeom>
          <a:blipFill dpi="0" rotWithShape="1">
            <a:blip r:embed="rId5" cstate="email">
              <a:extLst>
                <a:ext uri="{28A0092B-C50C-407E-A947-70E740481C1C}">
                  <a14:useLocalDpi xmlns:a14="http://schemas.microsoft.com/office/drawing/2010/main"/>
                </a:ext>
              </a:extLst>
            </a:blip>
            <a:srcRect/>
            <a:stretch>
              <a:fillRect/>
            </a:stretch>
          </a:bli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097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cstate="email">
            <a:biLevel thresh="50000"/>
            <a:extLst>
              <a:ext uri="{28A0092B-C50C-407E-A947-70E740481C1C}">
                <a14:useLocalDpi xmlns:a14="http://schemas.microsoft.com/office/drawing/2010/main"/>
              </a:ext>
            </a:extLst>
          </a:blip>
          <a:srcRect l="8174" t="91" r="51466" b="-91"/>
          <a:stretch/>
        </p:blipFill>
        <p:spPr>
          <a:xfrm flipH="1">
            <a:off x="6672088" y="1536685"/>
            <a:ext cx="2647004" cy="2488681"/>
          </a:xfrm>
          <a:prstGeom prst="rect">
            <a:avLst/>
          </a:prstGeom>
        </p:spPr>
      </p:pic>
      <p:sp>
        <p:nvSpPr>
          <p:cNvPr id="54" name="Pie 53"/>
          <p:cNvSpPr/>
          <p:nvPr/>
        </p:nvSpPr>
        <p:spPr>
          <a:xfrm>
            <a:off x="7467600" y="3691650"/>
            <a:ext cx="3375255" cy="2923150"/>
          </a:xfrm>
          <a:prstGeom prst="pie">
            <a:avLst>
              <a:gd name="adj1" fmla="val 10797774"/>
              <a:gd name="adj2" fmla="val 16149108"/>
            </a:avLst>
          </a:prstGeom>
          <a:solidFill>
            <a:srgbClr val="FFC00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457200" y="361950"/>
            <a:ext cx="6589304" cy="584775"/>
          </a:xfrm>
          <a:prstGeom prst="rect">
            <a:avLst/>
          </a:prstGeom>
        </p:spPr>
        <p:txBody>
          <a:bodyPr wrap="square">
            <a:spAutoFit/>
          </a:bodyPr>
          <a:lstStyle>
            <a:defPPr>
              <a:defRPr lang="en-US"/>
            </a:defPPr>
            <a:lvl1pPr>
              <a:defRPr sz="3200" b="1">
                <a:solidFill>
                  <a:schemeClr val="tx2"/>
                </a:solidFill>
                <a:latin typeface="Arial"/>
                <a:ea typeface="Arial"/>
                <a:cs typeface="Arial"/>
                <a:rtl val="0"/>
              </a:defRPr>
            </a:lvl1pPr>
          </a:lstStyle>
          <a:p>
            <a:r>
              <a:rPr lang="en-US" dirty="0">
                <a:latin typeface="Helvetica Neue" charset="0"/>
                <a:ea typeface="Helvetica Neue" charset="0"/>
                <a:cs typeface="Helvetica Neue" charset="0"/>
              </a:rPr>
              <a:t>Weather Impacts Every Business</a:t>
            </a:r>
          </a:p>
        </p:txBody>
      </p:sp>
      <p:sp>
        <p:nvSpPr>
          <p:cNvPr id="29" name="Rectangle 28"/>
          <p:cNvSpPr/>
          <p:nvPr/>
        </p:nvSpPr>
        <p:spPr>
          <a:xfrm>
            <a:off x="3536160" y="2131280"/>
            <a:ext cx="54825" cy="1405154"/>
          </a:xfrm>
          <a:prstGeom prst="rect">
            <a:avLst/>
          </a:prstGeom>
          <a:solidFill>
            <a:srgbClr val="FFC00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3590985" y="2361970"/>
            <a:ext cx="68579" cy="1174464"/>
          </a:xfrm>
          <a:prstGeom prst="rect">
            <a:avLst/>
          </a:prstGeom>
          <a:solidFill>
            <a:srgbClr val="FFC00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659564" y="2636938"/>
            <a:ext cx="45719" cy="899496"/>
          </a:xfrm>
          <a:prstGeom prst="rect">
            <a:avLst/>
          </a:prstGeom>
          <a:solidFill>
            <a:srgbClr val="FFC00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3705283" y="2878058"/>
            <a:ext cx="45719" cy="658376"/>
          </a:xfrm>
          <a:prstGeom prst="rect">
            <a:avLst/>
          </a:prstGeom>
          <a:solidFill>
            <a:srgbClr val="FFC00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14005" y="2038350"/>
            <a:ext cx="660402" cy="1542362"/>
          </a:xfrm>
          <a:prstGeom prst="rect">
            <a:avLst/>
          </a:prstGeom>
        </p:spPr>
      </p:pic>
      <p:sp>
        <p:nvSpPr>
          <p:cNvPr id="38" name="TextBox 37"/>
          <p:cNvSpPr txBox="1"/>
          <p:nvPr/>
        </p:nvSpPr>
        <p:spPr>
          <a:xfrm>
            <a:off x="6163216" y="4171950"/>
            <a:ext cx="1532984" cy="400110"/>
          </a:xfrm>
          <a:prstGeom prst="rect">
            <a:avLst/>
          </a:prstGeom>
          <a:noFill/>
        </p:spPr>
        <p:txBody>
          <a:bodyPr wrap="none" rtlCol="0">
            <a:spAutoFit/>
          </a:bodyPr>
          <a:lstStyle>
            <a:defPPr>
              <a:defRPr lang="en-US"/>
            </a:defPPr>
            <a:lvl1pPr>
              <a:defRPr sz="2400" b="1">
                <a:solidFill>
                  <a:srgbClr val="FFC000"/>
                </a:solidFill>
                <a:latin typeface="Helvetica Neue Thin" charset="0"/>
                <a:ea typeface="Helvetica Neue Thin" charset="0"/>
                <a:cs typeface="Helvetica Neue Thin" charset="0"/>
              </a:defRPr>
            </a:lvl1pPr>
          </a:lstStyle>
          <a:p>
            <a:r>
              <a:rPr lang="en-US" sz="2000" dirty="0"/>
              <a:t>Agriculture</a:t>
            </a:r>
          </a:p>
        </p:txBody>
      </p:sp>
      <p:pic>
        <p:nvPicPr>
          <p:cNvPr id="39" name="Picture 38"/>
          <p:cNvPicPr>
            <a:picLocks noChangeAspect="1"/>
          </p:cNvPicPr>
          <p:nvPr/>
        </p:nvPicPr>
        <p:blipFill rotWithShape="1">
          <a:blip r:embed="rId5" cstate="email">
            <a:biLevel thresh="50000"/>
            <a:extLst>
              <a:ext uri="{28A0092B-C50C-407E-A947-70E740481C1C}">
                <a14:useLocalDpi xmlns:a14="http://schemas.microsoft.com/office/drawing/2010/main"/>
              </a:ext>
            </a:extLst>
          </a:blip>
          <a:srcRect/>
          <a:stretch/>
        </p:blipFill>
        <p:spPr>
          <a:xfrm>
            <a:off x="272134" y="2172024"/>
            <a:ext cx="1770927" cy="1999926"/>
          </a:xfrm>
          <a:prstGeom prst="rect">
            <a:avLst/>
          </a:prstGeom>
        </p:spPr>
      </p:pic>
      <p:sp>
        <p:nvSpPr>
          <p:cNvPr id="40" name="TextBox 39"/>
          <p:cNvSpPr txBox="1"/>
          <p:nvPr/>
        </p:nvSpPr>
        <p:spPr>
          <a:xfrm>
            <a:off x="1211790" y="2356881"/>
            <a:ext cx="1311578" cy="400110"/>
          </a:xfrm>
          <a:prstGeom prst="rect">
            <a:avLst/>
          </a:prstGeom>
          <a:noFill/>
        </p:spPr>
        <p:txBody>
          <a:bodyPr wrap="none" rtlCol="0">
            <a:spAutoFit/>
          </a:bodyPr>
          <a:lstStyle>
            <a:defPPr>
              <a:defRPr lang="en-US"/>
            </a:defPPr>
            <a:lvl1pPr>
              <a:defRPr sz="2400" b="1">
                <a:solidFill>
                  <a:srgbClr val="FFC000"/>
                </a:solidFill>
                <a:latin typeface="Helvetica Neue Thin" charset="0"/>
                <a:ea typeface="Helvetica Neue Thin" charset="0"/>
                <a:cs typeface="Helvetica Neue Thin" charset="0"/>
              </a:defRPr>
            </a:lvl1pPr>
          </a:lstStyle>
          <a:p>
            <a:r>
              <a:rPr lang="en-US" sz="2000" dirty="0"/>
              <a:t>Oil &amp; Gas</a:t>
            </a:r>
          </a:p>
        </p:txBody>
      </p:sp>
      <p:sp>
        <p:nvSpPr>
          <p:cNvPr id="41" name="TextBox 40"/>
          <p:cNvSpPr txBox="1"/>
          <p:nvPr/>
        </p:nvSpPr>
        <p:spPr>
          <a:xfrm>
            <a:off x="7315200" y="2035208"/>
            <a:ext cx="1103187" cy="400110"/>
          </a:xfrm>
          <a:prstGeom prst="rect">
            <a:avLst/>
          </a:prstGeom>
          <a:noFill/>
        </p:spPr>
        <p:txBody>
          <a:bodyPr wrap="none" rtlCol="0">
            <a:spAutoFit/>
          </a:bodyPr>
          <a:lstStyle>
            <a:defPPr>
              <a:defRPr lang="en-US"/>
            </a:defPPr>
            <a:lvl1pPr>
              <a:defRPr sz="2000">
                <a:solidFill>
                  <a:schemeClr val="bg1"/>
                </a:solidFill>
                <a:latin typeface="Helvetica Neue Thin" charset="0"/>
                <a:ea typeface="Helvetica Neue Thin" charset="0"/>
                <a:cs typeface="Helvetica Neue Thin" charset="0"/>
              </a:defRPr>
            </a:lvl1pPr>
          </a:lstStyle>
          <a:p>
            <a:r>
              <a:rPr lang="en-US" b="1" dirty="0">
                <a:solidFill>
                  <a:srgbClr val="FFC000"/>
                </a:solidFill>
              </a:rPr>
              <a:t>Utilities</a:t>
            </a:r>
          </a:p>
        </p:txBody>
      </p:sp>
      <p:sp>
        <p:nvSpPr>
          <p:cNvPr id="42" name="Oval 41"/>
          <p:cNvSpPr/>
          <p:nvPr/>
        </p:nvSpPr>
        <p:spPr>
          <a:xfrm flipH="1">
            <a:off x="7239000" y="2565774"/>
            <a:ext cx="76200" cy="762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H="1">
            <a:off x="8171820" y="1877371"/>
            <a:ext cx="523147" cy="23460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7916629" y="4269403"/>
            <a:ext cx="1060399" cy="562678"/>
            <a:chOff x="5485499" y="4095750"/>
            <a:chExt cx="1745048" cy="925972"/>
          </a:xfrm>
        </p:grpSpPr>
        <p:pic>
          <p:nvPicPr>
            <p:cNvPr id="45" name="Picture 44"/>
            <p:cNvPicPr>
              <a:picLocks noChangeAspect="1"/>
            </p:cNvPicPr>
            <p:nvPr/>
          </p:nvPicPr>
          <p:blipFill rotWithShape="1">
            <a:blip r:embed="rId6" cstate="email">
              <a:biLevel thresh="50000"/>
              <a:alphaModFix/>
              <a:extLst>
                <a:ext uri="{28A0092B-C50C-407E-A947-70E740481C1C}">
                  <a14:useLocalDpi xmlns:a14="http://schemas.microsoft.com/office/drawing/2010/main"/>
                </a:ext>
              </a:extLst>
            </a:blip>
            <a:srcRect/>
            <a:stretch/>
          </p:blipFill>
          <p:spPr>
            <a:xfrm>
              <a:off x="6126401" y="4095750"/>
              <a:ext cx="1104146" cy="893833"/>
            </a:xfrm>
            <a:prstGeom prst="rect">
              <a:avLst/>
            </a:prstGeom>
          </p:spPr>
        </p:pic>
        <p:pic>
          <p:nvPicPr>
            <p:cNvPr id="46" name="Picture 45"/>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485499" y="4539088"/>
              <a:ext cx="259887" cy="421218"/>
            </a:xfrm>
            <a:prstGeom prst="rect">
              <a:avLst/>
            </a:prstGeom>
          </p:spPr>
        </p:pic>
        <p:pic>
          <p:nvPicPr>
            <p:cNvPr id="47" name="Picture 4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759898" y="4600504"/>
              <a:ext cx="259887" cy="421218"/>
            </a:xfrm>
            <a:prstGeom prst="rect">
              <a:avLst/>
            </a:prstGeom>
          </p:spPr>
        </p:pic>
        <p:pic>
          <p:nvPicPr>
            <p:cNvPr id="48" name="Picture 4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702465" y="4240702"/>
              <a:ext cx="259887" cy="421218"/>
            </a:xfrm>
            <a:prstGeom prst="rect">
              <a:avLst/>
            </a:prstGeom>
          </p:spPr>
        </p:pic>
      </p:grpSp>
      <p:sp>
        <p:nvSpPr>
          <p:cNvPr id="49" name="TextBox 48"/>
          <p:cNvSpPr txBox="1"/>
          <p:nvPr/>
        </p:nvSpPr>
        <p:spPr>
          <a:xfrm>
            <a:off x="2895600" y="3580712"/>
            <a:ext cx="1281120" cy="707886"/>
          </a:xfrm>
          <a:prstGeom prst="rect">
            <a:avLst/>
          </a:prstGeom>
          <a:noFill/>
        </p:spPr>
        <p:txBody>
          <a:bodyPr wrap="none" rtlCol="0">
            <a:spAutoFit/>
          </a:bodyPr>
          <a:lstStyle>
            <a:defPPr>
              <a:defRPr lang="en-US"/>
            </a:defPPr>
            <a:lvl1pPr>
              <a:defRPr sz="2400" b="1">
                <a:solidFill>
                  <a:srgbClr val="FFC000"/>
                </a:solidFill>
                <a:latin typeface="Helvetica Neue Thin" charset="0"/>
                <a:ea typeface="Helvetica Neue Thin" charset="0"/>
                <a:cs typeface="Helvetica Neue Thin" charset="0"/>
              </a:defRPr>
            </a:lvl1pPr>
          </a:lstStyle>
          <a:p>
            <a:pPr algn="ctr"/>
            <a:r>
              <a:rPr lang="en-US" sz="2000" dirty="0" smtClean="0"/>
              <a:t>Financial</a:t>
            </a:r>
          </a:p>
          <a:p>
            <a:pPr algn="ctr"/>
            <a:r>
              <a:rPr lang="en-US" sz="2000" dirty="0" smtClean="0"/>
              <a:t>Services</a:t>
            </a:r>
            <a:endParaRPr lang="en-US" sz="2000" dirty="0"/>
          </a:p>
        </p:txBody>
      </p:sp>
      <p:sp>
        <p:nvSpPr>
          <p:cNvPr id="50" name="Oval 49"/>
          <p:cNvSpPr/>
          <p:nvPr/>
        </p:nvSpPr>
        <p:spPr>
          <a:xfrm flipH="1">
            <a:off x="8691441" y="1841740"/>
            <a:ext cx="76200" cy="762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H="1">
            <a:off x="7290423" y="2391126"/>
            <a:ext cx="177177" cy="18759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8"/>
          <a:stretch>
            <a:fillRect/>
          </a:stretch>
        </p:blipFill>
        <p:spPr>
          <a:xfrm>
            <a:off x="5029200" y="3181350"/>
            <a:ext cx="1066800" cy="304038"/>
          </a:xfrm>
          <a:prstGeom prst="rect">
            <a:avLst/>
          </a:prstGeom>
        </p:spPr>
      </p:pic>
      <p:sp>
        <p:nvSpPr>
          <p:cNvPr id="53" name="TextBox 52"/>
          <p:cNvSpPr txBox="1"/>
          <p:nvPr/>
        </p:nvSpPr>
        <p:spPr>
          <a:xfrm>
            <a:off x="4724400" y="2419350"/>
            <a:ext cx="1970860" cy="707886"/>
          </a:xfrm>
          <a:prstGeom prst="rect">
            <a:avLst/>
          </a:prstGeom>
          <a:noFill/>
        </p:spPr>
        <p:txBody>
          <a:bodyPr wrap="none" rtlCol="0">
            <a:spAutoFit/>
          </a:bodyPr>
          <a:lstStyle>
            <a:defPPr>
              <a:defRPr lang="en-US"/>
            </a:defPPr>
            <a:lvl1pPr>
              <a:defRPr sz="2400" b="1">
                <a:solidFill>
                  <a:srgbClr val="FFC000"/>
                </a:solidFill>
                <a:latin typeface="Helvetica Neue Thin" charset="0"/>
                <a:ea typeface="Helvetica Neue Thin" charset="0"/>
                <a:cs typeface="Helvetica Neue Thin" charset="0"/>
              </a:defRPr>
            </a:lvl1pPr>
          </a:lstStyle>
          <a:p>
            <a:pPr algn="ctr"/>
            <a:r>
              <a:rPr lang="en-US" sz="2000" dirty="0" smtClean="0"/>
              <a:t>Ground</a:t>
            </a:r>
          </a:p>
          <a:p>
            <a:pPr algn="ctr"/>
            <a:r>
              <a:rPr lang="en-US" sz="2000" dirty="0" smtClean="0"/>
              <a:t>Transportation</a:t>
            </a:r>
          </a:p>
        </p:txBody>
      </p:sp>
    </p:spTree>
    <p:extLst>
      <p:ext uri="{BB962C8B-B14F-4D97-AF65-F5344CB8AC3E}">
        <p14:creationId xmlns:p14="http://schemas.microsoft.com/office/powerpoint/2010/main" val="108653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657600" y="666750"/>
            <a:ext cx="5105400" cy="3657600"/>
          </a:xfrm>
          <a:prstGeom prst="rect">
            <a:avLst/>
          </a:prstGeom>
          <a:solidFill>
            <a:srgbClr val="00206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86290" y="1453545"/>
            <a:ext cx="2737910" cy="1569660"/>
          </a:xfrm>
          <a:prstGeom prst="rect">
            <a:avLst/>
          </a:prstGeom>
        </p:spPr>
        <p:txBody>
          <a:bodyPr wrap="square">
            <a:spAutoFit/>
          </a:bodyPr>
          <a:lstStyle/>
          <a:p>
            <a:r>
              <a:rPr lang="en-US" sz="3200" b="1" dirty="0">
                <a:solidFill>
                  <a:schemeClr val="tx2"/>
                </a:solidFill>
                <a:latin typeface="Helvetica Neue" charset="0"/>
                <a:ea typeface="Helvetica Neue" charset="0"/>
                <a:cs typeface="Helvetica Neue" charset="0"/>
                <a:sym typeface="Arial"/>
                <a:rtl val="0"/>
              </a:rPr>
              <a:t>We </a:t>
            </a:r>
            <a:r>
              <a:rPr lang="en-US" sz="3200" b="1" dirty="0" smtClean="0">
                <a:solidFill>
                  <a:schemeClr val="tx2"/>
                </a:solidFill>
                <a:latin typeface="Helvetica Neue" charset="0"/>
                <a:ea typeface="Helvetica Neue" charset="0"/>
                <a:cs typeface="Helvetica Neue" charset="0"/>
                <a:sym typeface="Arial"/>
                <a:rtl val="0"/>
              </a:rPr>
              <a:t>Are </a:t>
            </a:r>
          </a:p>
          <a:p>
            <a:r>
              <a:rPr lang="en-US" sz="3200" b="1" dirty="0" smtClean="0">
                <a:solidFill>
                  <a:schemeClr val="tx2"/>
                </a:solidFill>
                <a:latin typeface="Helvetica Neue" charset="0"/>
                <a:ea typeface="Helvetica Neue" charset="0"/>
                <a:cs typeface="Helvetica Neue" charset="0"/>
                <a:sym typeface="Arial"/>
                <a:rtl val="0"/>
              </a:rPr>
              <a:t>The </a:t>
            </a:r>
            <a:r>
              <a:rPr lang="en-US" sz="3200" b="1" dirty="0">
                <a:solidFill>
                  <a:schemeClr val="tx2"/>
                </a:solidFill>
                <a:latin typeface="Helvetica Neue" charset="0"/>
                <a:ea typeface="Helvetica Neue" charset="0"/>
                <a:cs typeface="Helvetica Neue" charset="0"/>
                <a:sym typeface="Arial"/>
                <a:rtl val="0"/>
              </a:rPr>
              <a:t>Weather </a:t>
            </a:r>
            <a:r>
              <a:rPr lang="en-US" sz="3200" b="1" dirty="0" smtClean="0">
                <a:solidFill>
                  <a:schemeClr val="tx2"/>
                </a:solidFill>
                <a:latin typeface="Helvetica Neue" charset="0"/>
                <a:ea typeface="Helvetica Neue" charset="0"/>
                <a:cs typeface="Helvetica Neue" charset="0"/>
                <a:sym typeface="Arial"/>
                <a:rtl val="0"/>
              </a:rPr>
              <a:t>Company</a:t>
            </a:r>
            <a:endParaRPr lang="en-US" sz="3200" b="1" dirty="0">
              <a:solidFill>
                <a:schemeClr val="tx2"/>
              </a:solidFill>
              <a:latin typeface="Helvetica Neue" charset="0"/>
              <a:ea typeface="Helvetica Neue" charset="0"/>
              <a:cs typeface="Helvetica Neue" charset="0"/>
              <a:sym typeface="Arial"/>
              <a:rtl val="0"/>
            </a:endParaRPr>
          </a:p>
        </p:txBody>
      </p:sp>
      <p:sp>
        <p:nvSpPr>
          <p:cNvPr id="3" name="TextBox 2"/>
          <p:cNvSpPr txBox="1"/>
          <p:nvPr/>
        </p:nvSpPr>
        <p:spPr>
          <a:xfrm>
            <a:off x="4038600" y="3650218"/>
            <a:ext cx="1993455" cy="369332"/>
          </a:xfrm>
          <a:prstGeom prst="rect">
            <a:avLst/>
          </a:prstGeom>
          <a:noFill/>
        </p:spPr>
        <p:txBody>
          <a:bodyPr wrap="none" rtlCol="0">
            <a:spAutoFit/>
          </a:bodyPr>
          <a:lstStyle/>
          <a:p>
            <a:r>
              <a:rPr lang="en-US" b="1" dirty="0" smtClean="0">
                <a:solidFill>
                  <a:srgbClr val="FFC000"/>
                </a:solidFill>
                <a:latin typeface="Helvetica Neue Thin" charset="0"/>
                <a:ea typeface="Helvetica Neue Thin" charset="0"/>
                <a:cs typeface="Helvetica Neue Thin" charset="0"/>
              </a:rPr>
              <a:t>140 airlines served</a:t>
            </a:r>
            <a:endParaRPr lang="en-US" b="1" dirty="0">
              <a:solidFill>
                <a:srgbClr val="FFC000"/>
              </a:solidFill>
              <a:latin typeface="Helvetica Neue Thin" charset="0"/>
              <a:ea typeface="Helvetica Neue Thin" charset="0"/>
              <a:cs typeface="Helvetica Neue Thin" charset="0"/>
            </a:endParaRPr>
          </a:p>
        </p:txBody>
      </p:sp>
      <p:sp>
        <p:nvSpPr>
          <p:cNvPr id="4" name="TextBox 3"/>
          <p:cNvSpPr txBox="1"/>
          <p:nvPr/>
        </p:nvSpPr>
        <p:spPr>
          <a:xfrm>
            <a:off x="4038600" y="993952"/>
            <a:ext cx="4390561" cy="523220"/>
          </a:xfrm>
          <a:prstGeom prst="rect">
            <a:avLst/>
          </a:prstGeom>
          <a:noFill/>
        </p:spPr>
        <p:txBody>
          <a:bodyPr wrap="none" rtlCol="0">
            <a:spAutoFit/>
          </a:bodyPr>
          <a:lstStyle/>
          <a:p>
            <a:r>
              <a:rPr lang="en-US" sz="2800" dirty="0" smtClean="0">
                <a:solidFill>
                  <a:schemeClr val="bg1"/>
                </a:solidFill>
                <a:latin typeface="Helvetica Neue Thin" charset="0"/>
                <a:ea typeface="Helvetica Neue Thin" charset="0"/>
                <a:cs typeface="Helvetica Neue Thin" charset="0"/>
              </a:rPr>
              <a:t>Globally, we have more than</a:t>
            </a:r>
            <a:endParaRPr lang="en-US" sz="2800" b="1" dirty="0">
              <a:solidFill>
                <a:srgbClr val="FFC000"/>
              </a:solidFill>
              <a:latin typeface="Helvetica Neue Thin" charset="0"/>
              <a:ea typeface="Helvetica Neue Thin" charset="0"/>
              <a:cs typeface="Helvetica Neue Thin" charset="0"/>
            </a:endParaRPr>
          </a:p>
        </p:txBody>
      </p:sp>
      <p:sp>
        <p:nvSpPr>
          <p:cNvPr id="5" name="TextBox 4"/>
          <p:cNvSpPr txBox="1"/>
          <p:nvPr/>
        </p:nvSpPr>
        <p:spPr>
          <a:xfrm>
            <a:off x="4057816" y="2497592"/>
            <a:ext cx="2608406" cy="369332"/>
          </a:xfrm>
          <a:prstGeom prst="rect">
            <a:avLst/>
          </a:prstGeom>
          <a:noFill/>
        </p:spPr>
        <p:txBody>
          <a:bodyPr wrap="none" rtlCol="0">
            <a:spAutoFit/>
          </a:bodyPr>
          <a:lstStyle/>
          <a:p>
            <a:r>
              <a:rPr lang="en-US" b="1" dirty="0" smtClean="0">
                <a:solidFill>
                  <a:srgbClr val="FFC000"/>
                </a:solidFill>
                <a:latin typeface="Helvetica Neue Thin" charset="0"/>
                <a:ea typeface="Helvetica Neue Thin" charset="0"/>
                <a:cs typeface="Helvetica Neue Thin" charset="0"/>
              </a:rPr>
              <a:t>750+ TV stations globally</a:t>
            </a:r>
            <a:endParaRPr lang="en-US" b="1" dirty="0">
              <a:solidFill>
                <a:srgbClr val="FFC000"/>
              </a:solidFill>
              <a:latin typeface="Helvetica Neue Thin" charset="0"/>
              <a:ea typeface="Helvetica Neue Thin" charset="0"/>
              <a:cs typeface="Helvetica Neue Thin" charset="0"/>
            </a:endParaRPr>
          </a:p>
        </p:txBody>
      </p:sp>
      <p:sp>
        <p:nvSpPr>
          <p:cNvPr id="6" name="TextBox 5"/>
          <p:cNvSpPr txBox="1"/>
          <p:nvPr/>
        </p:nvSpPr>
        <p:spPr>
          <a:xfrm>
            <a:off x="4057816" y="3288812"/>
            <a:ext cx="2069797" cy="369332"/>
          </a:xfrm>
          <a:prstGeom prst="rect">
            <a:avLst/>
          </a:prstGeom>
          <a:noFill/>
        </p:spPr>
        <p:txBody>
          <a:bodyPr wrap="none" rtlCol="0">
            <a:spAutoFit/>
          </a:bodyPr>
          <a:lstStyle/>
          <a:p>
            <a:r>
              <a:rPr lang="en-US" b="1" dirty="0" smtClean="0">
                <a:solidFill>
                  <a:srgbClr val="FFC000"/>
                </a:solidFill>
                <a:latin typeface="Helvetica Neue Thin" charset="0"/>
                <a:ea typeface="Helvetica Neue Thin" charset="0"/>
                <a:cs typeface="Helvetica Neue Thin" charset="0"/>
              </a:rPr>
              <a:t>5,000+ businesses</a:t>
            </a:r>
            <a:endParaRPr lang="en-US" b="1" dirty="0">
              <a:solidFill>
                <a:srgbClr val="FFC000"/>
              </a:solidFill>
              <a:latin typeface="Helvetica Neue Thin" charset="0"/>
              <a:ea typeface="Helvetica Neue Thin" charset="0"/>
              <a:cs typeface="Helvetica Neue Thin" charset="0"/>
            </a:endParaRPr>
          </a:p>
        </p:txBody>
      </p:sp>
      <p:sp>
        <p:nvSpPr>
          <p:cNvPr id="7" name="Rectangle 6"/>
          <p:cNvSpPr/>
          <p:nvPr/>
        </p:nvSpPr>
        <p:spPr>
          <a:xfrm>
            <a:off x="4057816" y="2891523"/>
            <a:ext cx="2709396" cy="369332"/>
          </a:xfrm>
          <a:prstGeom prst="rect">
            <a:avLst/>
          </a:prstGeom>
        </p:spPr>
        <p:txBody>
          <a:bodyPr wrap="none">
            <a:spAutoFit/>
          </a:bodyPr>
          <a:lstStyle/>
          <a:p>
            <a:r>
              <a:rPr lang="en-US" b="1" dirty="0">
                <a:solidFill>
                  <a:srgbClr val="FFC000"/>
                </a:solidFill>
                <a:latin typeface="Helvetica Neue Thin" charset="0"/>
                <a:ea typeface="Helvetica Neue Thin" charset="0"/>
                <a:cs typeface="Helvetica Neue Thin" charset="0"/>
              </a:rPr>
              <a:t>180 million consumers </a:t>
            </a:r>
          </a:p>
        </p:txBody>
      </p:sp>
      <p:sp>
        <p:nvSpPr>
          <p:cNvPr id="8" name="Rectangle 7"/>
          <p:cNvSpPr/>
          <p:nvPr/>
        </p:nvSpPr>
        <p:spPr>
          <a:xfrm>
            <a:off x="4057816" y="2108938"/>
            <a:ext cx="3910045" cy="369332"/>
          </a:xfrm>
          <a:prstGeom prst="rect">
            <a:avLst/>
          </a:prstGeom>
        </p:spPr>
        <p:txBody>
          <a:bodyPr wrap="none">
            <a:spAutoFit/>
          </a:bodyPr>
          <a:lstStyle/>
          <a:p>
            <a:r>
              <a:rPr lang="en-US" b="1" dirty="0">
                <a:solidFill>
                  <a:srgbClr val="FFC000"/>
                </a:solidFill>
                <a:latin typeface="Helvetica Neue Thin" charset="0"/>
                <a:ea typeface="Helvetica Neue Thin" charset="0"/>
                <a:cs typeface="Helvetica Neue Thin" charset="0"/>
              </a:rPr>
              <a:t>200 million mobile app downloads</a:t>
            </a:r>
          </a:p>
        </p:txBody>
      </p:sp>
      <p:sp>
        <p:nvSpPr>
          <p:cNvPr id="9" name="Rectangle 8"/>
          <p:cNvSpPr/>
          <p:nvPr/>
        </p:nvSpPr>
        <p:spPr>
          <a:xfrm>
            <a:off x="4040298" y="1731624"/>
            <a:ext cx="4079963" cy="369332"/>
          </a:xfrm>
          <a:prstGeom prst="rect">
            <a:avLst/>
          </a:prstGeom>
        </p:spPr>
        <p:txBody>
          <a:bodyPr wrap="none">
            <a:spAutoFit/>
          </a:bodyPr>
          <a:lstStyle/>
          <a:p>
            <a:r>
              <a:rPr lang="en-US" b="1" dirty="0">
                <a:solidFill>
                  <a:srgbClr val="FFC000"/>
                </a:solidFill>
                <a:latin typeface="Helvetica Neue Thin" charset="0"/>
                <a:ea typeface="Helvetica Neue Thin" charset="0"/>
                <a:cs typeface="Helvetica Neue Thin" charset="0"/>
              </a:rPr>
              <a:t>200,000+ personal weather stations</a:t>
            </a:r>
          </a:p>
        </p:txBody>
      </p:sp>
    </p:spTree>
    <p:extLst>
      <p:ext uri="{BB962C8B-B14F-4D97-AF65-F5344CB8AC3E}">
        <p14:creationId xmlns:p14="http://schemas.microsoft.com/office/powerpoint/2010/main" val="1586482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a:picLocks noChangeAspect="1"/>
          </p:cNvPicPr>
          <p:nvPr/>
        </p:nvPicPr>
        <p:blipFill rotWithShape="1">
          <a:blip r:embed="rId3" cstate="email">
            <a:lum bright="70000" contrast="-70000"/>
            <a:alphaModFix amt="85000"/>
            <a:extLst>
              <a:ext uri="{BEBA8EAE-BF5A-486C-A8C5-ECC9F3942E4B}">
                <a14:imgProps xmlns:a14="http://schemas.microsoft.com/office/drawing/2010/main">
                  <a14:imgLayer r:embed="rId4">
                    <a14:imgEffect>
                      <a14:artisticPencilGrayscale/>
                    </a14:imgEffect>
                  </a14:imgLayer>
                </a14:imgProps>
              </a:ext>
              <a:ext uri="{28A0092B-C50C-407E-A947-70E740481C1C}">
                <a14:useLocalDpi xmlns:a14="http://schemas.microsoft.com/office/drawing/2010/main"/>
              </a:ext>
            </a:extLst>
          </a:blip>
          <a:srcRect/>
          <a:stretch/>
        </p:blipFill>
        <p:spPr>
          <a:xfrm rot="16200000">
            <a:off x="4351131" y="350631"/>
            <a:ext cx="5143500" cy="4442238"/>
          </a:xfrm>
          <a:prstGeom prst="rect">
            <a:avLst/>
          </a:prstGeom>
        </p:spPr>
      </p:pic>
      <p:sp>
        <p:nvSpPr>
          <p:cNvPr id="2" name="Rectangle 1"/>
          <p:cNvSpPr/>
          <p:nvPr/>
        </p:nvSpPr>
        <p:spPr>
          <a:xfrm>
            <a:off x="367574" y="749300"/>
            <a:ext cx="2617652" cy="1569660"/>
          </a:xfrm>
          <a:prstGeom prst="rect">
            <a:avLst/>
          </a:prstGeom>
        </p:spPr>
        <p:txBody>
          <a:bodyPr wrap="square">
            <a:spAutoFit/>
          </a:bodyPr>
          <a:lstStyle/>
          <a:p>
            <a:r>
              <a:rPr lang="en-US" sz="3200" b="1" dirty="0" smtClean="0">
                <a:solidFill>
                  <a:schemeClr val="bg1"/>
                </a:solidFill>
                <a:latin typeface="Helvetica Neue" charset="0"/>
                <a:ea typeface="Helvetica Neue" charset="0"/>
                <a:cs typeface="Helvetica Neue" charset="0"/>
                <a:sym typeface="Arial"/>
                <a:rtl val="0"/>
              </a:rPr>
              <a:t>Our Story is About Data at Scale</a:t>
            </a:r>
            <a:endParaRPr lang="en-US" sz="3200" b="1" dirty="0">
              <a:solidFill>
                <a:schemeClr val="bg1"/>
              </a:solidFill>
              <a:latin typeface="Helvetica Neue" charset="0"/>
              <a:ea typeface="Helvetica Neue" charset="0"/>
              <a:cs typeface="Helvetica Neue" charset="0"/>
              <a:sym typeface="Arial"/>
              <a:rtl val="0"/>
            </a:endParaRPr>
          </a:p>
        </p:txBody>
      </p:sp>
      <p:sp>
        <p:nvSpPr>
          <p:cNvPr id="3" name="TextBox 2"/>
          <p:cNvSpPr txBox="1"/>
          <p:nvPr/>
        </p:nvSpPr>
        <p:spPr>
          <a:xfrm>
            <a:off x="367574" y="2702064"/>
            <a:ext cx="2373278" cy="461665"/>
          </a:xfrm>
          <a:prstGeom prst="rect">
            <a:avLst/>
          </a:prstGeom>
          <a:noFill/>
        </p:spPr>
        <p:txBody>
          <a:bodyPr wrap="none" rtlCol="0">
            <a:spAutoFit/>
          </a:bodyPr>
          <a:lstStyle/>
          <a:p>
            <a:r>
              <a:rPr lang="en-US" sz="2400" dirty="0" smtClean="0">
                <a:solidFill>
                  <a:schemeClr val="accent2">
                    <a:lumMod val="95000"/>
                    <a:lumOff val="5000"/>
                  </a:schemeClr>
                </a:solidFill>
                <a:latin typeface="Helvetica Neue Thin" charset="0"/>
                <a:ea typeface="Helvetica Neue Thin" charset="0"/>
                <a:cs typeface="Helvetica Neue Thin" charset="0"/>
              </a:rPr>
              <a:t>Internet of Things</a:t>
            </a:r>
          </a:p>
        </p:txBody>
      </p:sp>
      <p:pic>
        <p:nvPicPr>
          <p:cNvPr id="104" name="Picture 10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94721" y="260248"/>
            <a:ext cx="468759" cy="468759"/>
          </a:xfrm>
          <a:prstGeom prst="rect">
            <a:avLst/>
          </a:prstGeom>
        </p:spPr>
      </p:pic>
      <p:pic>
        <p:nvPicPr>
          <p:cNvPr id="109" name="Picture 10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62800" y="3409950"/>
            <a:ext cx="482600" cy="482600"/>
          </a:xfrm>
          <a:prstGeom prst="rect">
            <a:avLst/>
          </a:prstGeom>
        </p:spPr>
      </p:pic>
      <p:pic>
        <p:nvPicPr>
          <p:cNvPr id="110" name="Picture 10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654576">
            <a:off x="8262179" y="326514"/>
            <a:ext cx="476250" cy="476250"/>
          </a:xfrm>
          <a:prstGeom prst="rect">
            <a:avLst/>
          </a:prstGeom>
        </p:spPr>
      </p:pic>
      <p:pic>
        <p:nvPicPr>
          <p:cNvPr id="111" name="Picture 1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05400" y="2303271"/>
            <a:ext cx="811506" cy="858658"/>
          </a:xfrm>
          <a:prstGeom prst="rect">
            <a:avLst/>
          </a:prstGeom>
        </p:spPr>
      </p:pic>
      <p:sp>
        <p:nvSpPr>
          <p:cNvPr id="112" name="Freeform 111"/>
          <p:cNvSpPr>
            <a:spLocks noChangeArrowheads="1"/>
          </p:cNvSpPr>
          <p:nvPr/>
        </p:nvSpPr>
        <p:spPr bwMode="auto">
          <a:xfrm>
            <a:off x="6706556" y="1826427"/>
            <a:ext cx="477464" cy="387940"/>
          </a:xfrm>
          <a:custGeom>
            <a:avLst/>
            <a:gdLst>
              <a:gd name="T0" fmla="*/ 1094218 w 3385"/>
              <a:gd name="T1" fmla="*/ 246660 h 2751"/>
              <a:gd name="T2" fmla="*/ 1094939 w 3385"/>
              <a:gd name="T3" fmla="*/ 279068 h 2751"/>
              <a:gd name="T4" fmla="*/ 383229 w 3385"/>
              <a:gd name="T5" fmla="*/ 990240 h 2751"/>
              <a:gd name="T6" fmla="*/ 0 w 3385"/>
              <a:gd name="T7" fmla="*/ 877893 h 2751"/>
              <a:gd name="T8" fmla="*/ 59429 w 3385"/>
              <a:gd name="T9" fmla="*/ 881494 h 2751"/>
              <a:gd name="T10" fmla="*/ 370262 w 3385"/>
              <a:gd name="T11" fmla="*/ 774548 h 2751"/>
              <a:gd name="T12" fmla="*/ 136507 w 3385"/>
              <a:gd name="T13" fmla="*/ 600626 h 2751"/>
              <a:gd name="T14" fmla="*/ 183690 w 3385"/>
              <a:gd name="T15" fmla="*/ 605307 h 2751"/>
              <a:gd name="T16" fmla="*/ 249603 w 3385"/>
              <a:gd name="T17" fmla="*/ 596304 h 2751"/>
              <a:gd name="T18" fmla="*/ 48984 w 3385"/>
              <a:gd name="T19" fmla="*/ 351445 h 2751"/>
              <a:gd name="T20" fmla="*/ 48984 w 3385"/>
              <a:gd name="T21" fmla="*/ 348204 h 2751"/>
              <a:gd name="T22" fmla="*/ 162080 w 3385"/>
              <a:gd name="T23" fmla="*/ 379532 h 2751"/>
              <a:gd name="T24" fmla="*/ 50785 w 3385"/>
              <a:gd name="T25" fmla="*/ 171402 h 2751"/>
              <a:gd name="T26" fmla="*/ 84642 w 3385"/>
              <a:gd name="T27" fmla="*/ 45731 h 2751"/>
              <a:gd name="T28" fmla="*/ 600415 w 3385"/>
              <a:gd name="T29" fmla="*/ 307154 h 2751"/>
              <a:gd name="T30" fmla="*/ 593932 w 3385"/>
              <a:gd name="T31" fmla="*/ 249901 h 2751"/>
              <a:gd name="T32" fmla="*/ 843895 w 3385"/>
              <a:gd name="T33" fmla="*/ 0 h 2751"/>
              <a:gd name="T34" fmla="*/ 1026505 w 3385"/>
              <a:gd name="T35" fmla="*/ 78859 h 2751"/>
              <a:gd name="T36" fmla="*/ 1185343 w 3385"/>
              <a:gd name="T37" fmla="*/ 18364 h 2751"/>
              <a:gd name="T38" fmla="*/ 1075129 w 3385"/>
              <a:gd name="T39" fmla="*/ 156638 h 2751"/>
              <a:gd name="T40" fmla="*/ 1218840 w 3385"/>
              <a:gd name="T41" fmla="*/ 117028 h 2751"/>
              <a:gd name="T42" fmla="*/ 1094218 w 3385"/>
              <a:gd name="T43" fmla="*/ 246660 h 27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385" h="2751">
                <a:moveTo>
                  <a:pt x="3038" y="685"/>
                </a:moveTo>
                <a:cubicBezTo>
                  <a:pt x="3039" y="715"/>
                  <a:pt x="3040" y="745"/>
                  <a:pt x="3040" y="775"/>
                </a:cubicBezTo>
                <a:cubicBezTo>
                  <a:pt x="3040" y="1692"/>
                  <a:pt x="2341" y="2750"/>
                  <a:pt x="1064" y="2750"/>
                </a:cubicBezTo>
                <a:cubicBezTo>
                  <a:pt x="672" y="2750"/>
                  <a:pt x="307" y="2635"/>
                  <a:pt x="0" y="2438"/>
                </a:cubicBezTo>
                <a:cubicBezTo>
                  <a:pt x="54" y="2445"/>
                  <a:pt x="109" y="2448"/>
                  <a:pt x="165" y="2448"/>
                </a:cubicBezTo>
                <a:cubicBezTo>
                  <a:pt x="491" y="2448"/>
                  <a:pt x="790" y="2337"/>
                  <a:pt x="1028" y="2151"/>
                </a:cubicBezTo>
                <a:cubicBezTo>
                  <a:pt x="724" y="2145"/>
                  <a:pt x="468" y="1944"/>
                  <a:pt x="379" y="1668"/>
                </a:cubicBezTo>
                <a:cubicBezTo>
                  <a:pt x="422" y="1676"/>
                  <a:pt x="465" y="1681"/>
                  <a:pt x="510" y="1681"/>
                </a:cubicBezTo>
                <a:cubicBezTo>
                  <a:pt x="573" y="1681"/>
                  <a:pt x="635" y="1672"/>
                  <a:pt x="693" y="1656"/>
                </a:cubicBezTo>
                <a:cubicBezTo>
                  <a:pt x="375" y="1592"/>
                  <a:pt x="136" y="1313"/>
                  <a:pt x="136" y="976"/>
                </a:cubicBezTo>
                <a:cubicBezTo>
                  <a:pt x="136" y="973"/>
                  <a:pt x="136" y="970"/>
                  <a:pt x="136" y="967"/>
                </a:cubicBezTo>
                <a:cubicBezTo>
                  <a:pt x="229" y="1019"/>
                  <a:pt x="336" y="1051"/>
                  <a:pt x="450" y="1054"/>
                </a:cubicBezTo>
                <a:cubicBezTo>
                  <a:pt x="264" y="930"/>
                  <a:pt x="141" y="717"/>
                  <a:pt x="141" y="476"/>
                </a:cubicBezTo>
                <a:cubicBezTo>
                  <a:pt x="141" y="349"/>
                  <a:pt x="176" y="229"/>
                  <a:pt x="235" y="127"/>
                </a:cubicBezTo>
                <a:cubicBezTo>
                  <a:pt x="578" y="547"/>
                  <a:pt x="1090" y="824"/>
                  <a:pt x="1667" y="853"/>
                </a:cubicBezTo>
                <a:cubicBezTo>
                  <a:pt x="1655" y="802"/>
                  <a:pt x="1649" y="749"/>
                  <a:pt x="1649" y="694"/>
                </a:cubicBezTo>
                <a:cubicBezTo>
                  <a:pt x="1649" y="311"/>
                  <a:pt x="1959" y="0"/>
                  <a:pt x="2343" y="0"/>
                </a:cubicBezTo>
                <a:cubicBezTo>
                  <a:pt x="2542" y="0"/>
                  <a:pt x="2723" y="84"/>
                  <a:pt x="2850" y="219"/>
                </a:cubicBezTo>
                <a:cubicBezTo>
                  <a:pt x="3008" y="188"/>
                  <a:pt x="3157" y="130"/>
                  <a:pt x="3291" y="51"/>
                </a:cubicBezTo>
                <a:cubicBezTo>
                  <a:pt x="3239" y="213"/>
                  <a:pt x="3129" y="349"/>
                  <a:pt x="2985" y="435"/>
                </a:cubicBezTo>
                <a:cubicBezTo>
                  <a:pt x="3126" y="418"/>
                  <a:pt x="3260" y="381"/>
                  <a:pt x="3384" y="325"/>
                </a:cubicBezTo>
                <a:cubicBezTo>
                  <a:pt x="3291" y="465"/>
                  <a:pt x="3173" y="587"/>
                  <a:pt x="3038" y="685"/>
                </a:cubicBezTo>
              </a:path>
            </a:pathLst>
          </a:custGeom>
          <a:solidFill>
            <a:schemeClr val="bg1"/>
          </a:solidFill>
          <a:ln>
            <a:noFill/>
          </a:ln>
          <a:effectLst/>
        </p:spPr>
        <p:txBody>
          <a:bodyPr wrap="none" anchor="ctr"/>
          <a:lstStyle/>
          <a:p>
            <a:endParaRPr lang="en-US" dirty="0">
              <a:latin typeface="+mj-lt"/>
            </a:endParaRPr>
          </a:p>
        </p:txBody>
      </p:sp>
    </p:spTree>
    <p:extLst>
      <p:ext uri="{BB962C8B-B14F-4D97-AF65-F5344CB8AC3E}">
        <p14:creationId xmlns:p14="http://schemas.microsoft.com/office/powerpoint/2010/main" val="1046395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7574" y="749300"/>
            <a:ext cx="2617652" cy="2062103"/>
          </a:xfrm>
          <a:prstGeom prst="rect">
            <a:avLst/>
          </a:prstGeom>
        </p:spPr>
        <p:txBody>
          <a:bodyPr wrap="square">
            <a:spAutoFit/>
          </a:bodyPr>
          <a:lstStyle/>
          <a:p>
            <a:r>
              <a:rPr lang="en-US" sz="3200" b="1" dirty="0" smtClean="0">
                <a:solidFill>
                  <a:schemeClr val="tx2"/>
                </a:solidFill>
                <a:latin typeface="Helvetica Neue" charset="0"/>
                <a:ea typeface="Helvetica Neue" charset="0"/>
                <a:cs typeface="Helvetica Neue" charset="0"/>
                <a:sym typeface="Arial"/>
                <a:rtl val="0"/>
              </a:rPr>
              <a:t>100x More Sensors Than Public Sources </a:t>
            </a:r>
            <a:endParaRPr lang="en-US" sz="3200" b="1" dirty="0">
              <a:solidFill>
                <a:schemeClr val="tx2"/>
              </a:solidFill>
              <a:latin typeface="Helvetica Neue" charset="0"/>
              <a:ea typeface="Helvetica Neue" charset="0"/>
              <a:cs typeface="Helvetica Neue" charset="0"/>
              <a:sym typeface="Arial"/>
              <a:rtl val="0"/>
            </a:endParaRPr>
          </a:p>
        </p:txBody>
      </p:sp>
      <p:sp>
        <p:nvSpPr>
          <p:cNvPr id="3" name="TextBox 2"/>
          <p:cNvSpPr txBox="1"/>
          <p:nvPr/>
        </p:nvSpPr>
        <p:spPr>
          <a:xfrm>
            <a:off x="370468" y="3183006"/>
            <a:ext cx="2614758" cy="707886"/>
          </a:xfrm>
          <a:prstGeom prst="rect">
            <a:avLst/>
          </a:prstGeom>
          <a:noFill/>
        </p:spPr>
        <p:txBody>
          <a:bodyPr wrap="square" rtlCol="0">
            <a:spAutoFit/>
          </a:bodyPr>
          <a:lstStyle/>
          <a:p>
            <a:r>
              <a:rPr lang="en-US" sz="2000" dirty="0" smtClean="0">
                <a:solidFill>
                  <a:srgbClr val="002060"/>
                </a:solidFill>
                <a:latin typeface="Helvetica Neue Thin" charset="0"/>
                <a:ea typeface="Helvetica Neue Thin" charset="0"/>
                <a:cs typeface="Helvetica Neue Thin" charset="0"/>
              </a:rPr>
              <a:t>200,000 Personal Weather Stations</a:t>
            </a:r>
          </a:p>
        </p:txBody>
      </p:sp>
      <p:sp>
        <p:nvSpPr>
          <p:cNvPr id="17" name="TextBox 16"/>
          <p:cNvSpPr txBox="1"/>
          <p:nvPr/>
        </p:nvSpPr>
        <p:spPr>
          <a:xfrm>
            <a:off x="3826209" y="4763929"/>
            <a:ext cx="643125" cy="246221"/>
          </a:xfrm>
          <a:prstGeom prst="rect">
            <a:avLst/>
          </a:prstGeom>
          <a:noFill/>
        </p:spPr>
        <p:txBody>
          <a:bodyPr wrap="none" rtlCol="0">
            <a:spAutoFit/>
          </a:bodyPr>
          <a:lstStyle/>
          <a:p>
            <a:r>
              <a:rPr lang="en-US" sz="1000" dirty="0" smtClean="0">
                <a:solidFill>
                  <a:schemeClr val="bg1"/>
                </a:solidFill>
                <a:latin typeface="Arial" charset="0"/>
                <a:ea typeface="Arial" charset="0"/>
                <a:cs typeface="Arial" charset="0"/>
              </a:rPr>
              <a:t>Legend:</a:t>
            </a:r>
            <a:endParaRPr lang="en-US" sz="1000" dirty="0">
              <a:solidFill>
                <a:schemeClr val="bg1"/>
              </a:solidFill>
              <a:latin typeface="Arial" charset="0"/>
              <a:ea typeface="Arial" charset="0"/>
              <a:cs typeface="Arial" charset="0"/>
            </a:endParaRPr>
          </a:p>
        </p:txBody>
      </p:sp>
      <p:sp>
        <p:nvSpPr>
          <p:cNvPr id="18" name="TextBox 17"/>
          <p:cNvSpPr txBox="1"/>
          <p:nvPr/>
        </p:nvSpPr>
        <p:spPr>
          <a:xfrm>
            <a:off x="4572000" y="4763928"/>
            <a:ext cx="2871299" cy="246221"/>
          </a:xfrm>
          <a:prstGeom prst="rect">
            <a:avLst/>
          </a:prstGeom>
          <a:noFill/>
        </p:spPr>
        <p:txBody>
          <a:bodyPr wrap="none" rtlCol="0">
            <a:spAutoFit/>
          </a:bodyPr>
          <a:lstStyle/>
          <a:p>
            <a:r>
              <a:rPr lang="en-US" sz="1000" dirty="0" smtClean="0">
                <a:solidFill>
                  <a:schemeClr val="bg1"/>
                </a:solidFill>
                <a:latin typeface="Arial" charset="0"/>
                <a:ea typeface="Arial" charset="0"/>
                <a:cs typeface="Arial" charset="0"/>
              </a:rPr>
              <a:t>Airport sensors          Personal weather sensors</a:t>
            </a:r>
            <a:endParaRPr lang="en-US" sz="1000" dirty="0">
              <a:solidFill>
                <a:schemeClr val="bg1"/>
              </a:solidFill>
              <a:latin typeface="Arial" charset="0"/>
              <a:ea typeface="Arial" charset="0"/>
              <a:cs typeface="Arial" charset="0"/>
            </a:endParaRPr>
          </a:p>
        </p:txBody>
      </p:sp>
      <p:sp>
        <p:nvSpPr>
          <p:cNvPr id="19" name="Oval 18"/>
          <p:cNvSpPr/>
          <p:nvPr/>
        </p:nvSpPr>
        <p:spPr>
          <a:xfrm flipH="1">
            <a:off x="5685712" y="4857750"/>
            <a:ext cx="105488" cy="105488"/>
          </a:xfrm>
          <a:prstGeom prst="ellipse">
            <a:avLst/>
          </a:prstGeom>
          <a:solidFill>
            <a:srgbClr val="264E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flipH="1">
            <a:off x="4495800" y="4857750"/>
            <a:ext cx="105488" cy="105488"/>
          </a:xfrm>
          <a:prstGeom prst="ellipse">
            <a:avLst/>
          </a:prstGeom>
          <a:solidFill>
            <a:srgbClr val="C52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080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7574" y="514350"/>
            <a:ext cx="3747226" cy="492443"/>
          </a:xfrm>
          <a:prstGeom prst="rect">
            <a:avLst/>
          </a:prstGeom>
        </p:spPr>
        <p:txBody>
          <a:bodyPr wrap="square">
            <a:spAutoFit/>
          </a:bodyPr>
          <a:lstStyle/>
          <a:p>
            <a:r>
              <a:rPr lang="en-US" sz="2600" b="1" spc="-150" dirty="0" smtClean="0">
                <a:solidFill>
                  <a:schemeClr val="tx2"/>
                </a:solidFill>
                <a:latin typeface="Arial"/>
                <a:ea typeface="Arial"/>
                <a:cs typeface="Arial"/>
                <a:sym typeface="Arial"/>
                <a:rtl val="0"/>
              </a:rPr>
              <a:t>Collecting </a:t>
            </a:r>
            <a:r>
              <a:rPr lang="en-US" sz="2600" b="1" spc="-150" dirty="0">
                <a:solidFill>
                  <a:schemeClr val="tx2"/>
                </a:solidFill>
                <a:latin typeface="Arial"/>
                <a:ea typeface="Arial"/>
                <a:cs typeface="Arial"/>
                <a:sym typeface="Arial"/>
                <a:rtl val="0"/>
              </a:rPr>
              <a:t>Data F</a:t>
            </a:r>
            <a:r>
              <a:rPr lang="en-US" sz="2600" b="1" spc="-150" dirty="0" smtClean="0">
                <a:solidFill>
                  <a:schemeClr val="tx2"/>
                </a:solidFill>
                <a:latin typeface="Arial"/>
                <a:ea typeface="Arial"/>
                <a:cs typeface="Arial"/>
                <a:sym typeface="Arial"/>
                <a:rtl val="0"/>
              </a:rPr>
              <a:t>rom</a:t>
            </a:r>
            <a:endParaRPr lang="en-US" sz="2600" b="1" spc="-150" dirty="0">
              <a:solidFill>
                <a:schemeClr val="tx2"/>
              </a:solidFill>
              <a:latin typeface="Arial"/>
              <a:ea typeface="Arial"/>
              <a:cs typeface="Arial"/>
              <a:sym typeface="Arial"/>
              <a:rtl val="0"/>
            </a:endParaRPr>
          </a:p>
        </p:txBody>
      </p:sp>
      <p:sp>
        <p:nvSpPr>
          <p:cNvPr id="3" name="TextBox 2"/>
          <p:cNvSpPr txBox="1"/>
          <p:nvPr/>
        </p:nvSpPr>
        <p:spPr>
          <a:xfrm>
            <a:off x="376160" y="3295262"/>
            <a:ext cx="3891040" cy="553998"/>
          </a:xfrm>
          <a:prstGeom prst="rect">
            <a:avLst/>
          </a:prstGeom>
          <a:noFill/>
        </p:spPr>
        <p:txBody>
          <a:bodyPr wrap="square" rtlCol="0">
            <a:spAutoFit/>
          </a:bodyPr>
          <a:lstStyle>
            <a:defPPr>
              <a:defRPr lang="en-US"/>
            </a:defPPr>
            <a:lvl1pPr>
              <a:defRPr sz="2000">
                <a:solidFill>
                  <a:srgbClr val="002060"/>
                </a:solidFill>
                <a:latin typeface="Helvetica Neue Thin" charset="0"/>
                <a:ea typeface="Helvetica Neue Thin" charset="0"/>
                <a:cs typeface="Helvetica Neue Thin" charset="0"/>
              </a:defRPr>
            </a:lvl1pPr>
          </a:lstStyle>
          <a:p>
            <a:r>
              <a:rPr lang="en-US" sz="3000" b="1" spc="-150" dirty="0" smtClean="0">
                <a:solidFill>
                  <a:schemeClr val="tx2"/>
                </a:solidFill>
                <a:latin typeface="Arial"/>
                <a:ea typeface="Arial"/>
                <a:cs typeface="Arial"/>
                <a:rtl val="0"/>
              </a:rPr>
              <a:t>Every Single Day</a:t>
            </a:r>
            <a:endParaRPr lang="en-US" sz="3000" b="1" spc="-150" dirty="0">
              <a:solidFill>
                <a:schemeClr val="tx2"/>
              </a:solidFill>
              <a:latin typeface="Arial"/>
              <a:ea typeface="Arial"/>
              <a:cs typeface="Arial"/>
              <a:rtl val="0"/>
            </a:endParaRPr>
          </a:p>
        </p:txBody>
      </p:sp>
      <p:sp>
        <p:nvSpPr>
          <p:cNvPr id="4" name="Rectangle 3"/>
          <p:cNvSpPr/>
          <p:nvPr/>
        </p:nvSpPr>
        <p:spPr>
          <a:xfrm>
            <a:off x="376160" y="971550"/>
            <a:ext cx="3262432" cy="2308324"/>
          </a:xfrm>
          <a:prstGeom prst="rect">
            <a:avLst/>
          </a:prstGeom>
        </p:spPr>
        <p:txBody>
          <a:bodyPr wrap="none">
            <a:spAutoFit/>
          </a:bodyPr>
          <a:lstStyle/>
          <a:p>
            <a:r>
              <a:rPr lang="en-US" sz="7200" b="1" dirty="0">
                <a:solidFill>
                  <a:schemeClr val="bg2"/>
                </a:solidFill>
                <a:latin typeface="Helvetica Neue Thin" charset="0"/>
                <a:ea typeface="Helvetica Neue Thin" charset="0"/>
                <a:cs typeface="Helvetica Neue Thin" charset="0"/>
                <a:sym typeface="Arial"/>
                <a:rtl val="0"/>
              </a:rPr>
              <a:t>50,000 </a:t>
            </a:r>
            <a:endParaRPr lang="en-US" sz="7200" b="1" dirty="0" smtClean="0">
              <a:solidFill>
                <a:schemeClr val="bg2"/>
              </a:solidFill>
              <a:latin typeface="Helvetica Neue Thin" charset="0"/>
              <a:ea typeface="Helvetica Neue Thin" charset="0"/>
              <a:cs typeface="Helvetica Neue Thin" charset="0"/>
              <a:sym typeface="Arial"/>
              <a:rtl val="0"/>
            </a:endParaRPr>
          </a:p>
          <a:p>
            <a:r>
              <a:rPr lang="en-US" sz="7200" b="1" dirty="0" smtClean="0">
                <a:solidFill>
                  <a:schemeClr val="bg2"/>
                </a:solidFill>
                <a:latin typeface="Helvetica Neue Thin" charset="0"/>
                <a:ea typeface="Helvetica Neue Thin" charset="0"/>
                <a:cs typeface="Helvetica Neue Thin" charset="0"/>
                <a:sym typeface="Arial"/>
                <a:rtl val="0"/>
              </a:rPr>
              <a:t>Flights</a:t>
            </a:r>
            <a:endParaRPr lang="en-US" sz="7200" b="1" dirty="0">
              <a:solidFill>
                <a:schemeClr val="bg2"/>
              </a:solidFill>
              <a:latin typeface="Helvetica Neue Thin" charset="0"/>
              <a:ea typeface="Helvetica Neue Thin" charset="0"/>
              <a:cs typeface="Helvetica Neue Thin" charset="0"/>
              <a:sym typeface="Arial"/>
              <a:rtl val="0"/>
            </a:endParaRPr>
          </a:p>
        </p:txBody>
      </p:sp>
      <p:pic>
        <p:nvPicPr>
          <p:cNvPr id="5" name="Picture 4"/>
          <p:cNvPicPr>
            <a:picLocks noChangeAspect="1"/>
          </p:cNvPicPr>
          <p:nvPr/>
        </p:nvPicPr>
        <p:blipFill>
          <a:blip r:embed="rId3" cstate="email">
            <a:alphaModFix amt="50000"/>
            <a:extLst>
              <a:ext uri="{BEBA8EAE-BF5A-486C-A8C5-ECC9F3942E4B}">
                <a14:imgProps xmlns:a14="http://schemas.microsoft.com/office/drawing/2010/main">
                  <a14:imgLayer r:embed="rId4">
                    <a14:imgEffect>
                      <a14:colorTemperature colorTemp="15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8077200" y="241996"/>
            <a:ext cx="969846" cy="544708"/>
          </a:xfrm>
          <a:prstGeom prst="rect">
            <a:avLst/>
          </a:prstGeom>
        </p:spPr>
      </p:pic>
      <p:pic>
        <p:nvPicPr>
          <p:cNvPr id="6" name="Picture 5"/>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rot="3389524">
            <a:off x="6398386" y="2235987"/>
            <a:ext cx="1143000" cy="1479176"/>
          </a:xfrm>
          <a:prstGeom prst="rect">
            <a:avLst/>
          </a:prstGeom>
        </p:spPr>
      </p:pic>
      <p:pic>
        <p:nvPicPr>
          <p:cNvPr id="7" name="Picture 6"/>
          <p:cNvPicPr>
            <a:picLocks noChangeAspect="1"/>
          </p:cNvPicPr>
          <p:nvPr/>
        </p:nvPicPr>
        <p:blipFill>
          <a:blip r:embed="rId6" cstate="email">
            <a:alphaModFix amt="20000"/>
            <a:extLst>
              <a:ext uri="{28A0092B-C50C-407E-A947-70E740481C1C}">
                <a14:useLocalDpi xmlns:a14="http://schemas.microsoft.com/office/drawing/2010/main"/>
              </a:ext>
            </a:extLst>
          </a:blip>
          <a:stretch>
            <a:fillRect/>
          </a:stretch>
        </p:blipFill>
        <p:spPr>
          <a:xfrm rot="18216548">
            <a:off x="4767623" y="136861"/>
            <a:ext cx="1996791" cy="2584082"/>
          </a:xfrm>
          <a:prstGeom prst="rect">
            <a:avLst/>
          </a:prstGeom>
        </p:spPr>
      </p:pic>
      <p:pic>
        <p:nvPicPr>
          <p:cNvPr id="8" name="Picture 7"/>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rot="8562714">
            <a:off x="5970045" y="4055444"/>
            <a:ext cx="1143000" cy="1479176"/>
          </a:xfrm>
          <a:prstGeom prst="rect">
            <a:avLst/>
          </a:prstGeom>
        </p:spPr>
      </p:pic>
      <p:sp>
        <p:nvSpPr>
          <p:cNvPr id="9" name="Rectangle 8"/>
          <p:cNvSpPr/>
          <p:nvPr/>
        </p:nvSpPr>
        <p:spPr>
          <a:xfrm>
            <a:off x="437718" y="1981750"/>
            <a:ext cx="3072636" cy="384721"/>
          </a:xfrm>
          <a:prstGeom prst="rect">
            <a:avLst/>
          </a:prstGeom>
        </p:spPr>
        <p:txBody>
          <a:bodyPr wrap="none">
            <a:spAutoFit/>
          </a:bodyPr>
          <a:lstStyle/>
          <a:p>
            <a:r>
              <a:rPr lang="en-US" sz="1900" spc="300" dirty="0">
                <a:solidFill>
                  <a:schemeClr val="bg2"/>
                </a:solidFill>
                <a:latin typeface="Helvetica Neue Thin" charset="0"/>
                <a:ea typeface="Helvetica Neue Thin" charset="0"/>
                <a:cs typeface="Helvetica Neue Thin" charset="0"/>
              </a:rPr>
              <a:t>Commercial Aviation </a:t>
            </a:r>
          </a:p>
        </p:txBody>
      </p:sp>
    </p:spTree>
    <p:extLst>
      <p:ext uri="{BB962C8B-B14F-4D97-AF65-F5344CB8AC3E}">
        <p14:creationId xmlns:p14="http://schemas.microsoft.com/office/powerpoint/2010/main" val="30272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TWC 2015">
      <a:dk1>
        <a:srgbClr val="808080"/>
      </a:dk1>
      <a:lt1>
        <a:sysClr val="window" lastClr="FFFFFF"/>
      </a:lt1>
      <a:dk2>
        <a:srgbClr val="1B2F7C"/>
      </a:dk2>
      <a:lt2>
        <a:srgbClr val="2D8DD7"/>
      </a:lt2>
      <a:accent1>
        <a:srgbClr val="8FC2FF"/>
      </a:accent1>
      <a:accent2>
        <a:srgbClr val="000000"/>
      </a:accent2>
      <a:accent3>
        <a:srgbClr val="4F699C"/>
      </a:accent3>
      <a:accent4>
        <a:srgbClr val="B4B4B4"/>
      </a:accent4>
      <a:accent5>
        <a:srgbClr val="808080"/>
      </a:accent5>
      <a:accent6>
        <a:srgbClr val="FFFFF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TWC 2015">
      <a:dk1>
        <a:srgbClr val="808080"/>
      </a:dk1>
      <a:lt1>
        <a:sysClr val="window" lastClr="FFFFFF"/>
      </a:lt1>
      <a:dk2>
        <a:srgbClr val="1B2F7C"/>
      </a:dk2>
      <a:lt2>
        <a:srgbClr val="2D8DD7"/>
      </a:lt2>
      <a:accent1>
        <a:srgbClr val="8FC2FF"/>
      </a:accent1>
      <a:accent2>
        <a:srgbClr val="000000"/>
      </a:accent2>
      <a:accent3>
        <a:srgbClr val="4F699C"/>
      </a:accent3>
      <a:accent4>
        <a:srgbClr val="B4B4B4"/>
      </a:accent4>
      <a:accent5>
        <a:srgbClr val="808080"/>
      </a:accent5>
      <a:accent6>
        <a:srgbClr val="FFFFF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23567</TotalTime>
  <Words>4167</Words>
  <Application>Microsoft Office PowerPoint</Application>
  <PresentationFormat>On-screen Show (16:9)</PresentationFormat>
  <Paragraphs>441</Paragraphs>
  <Slides>32</Slides>
  <Notes>29</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MS PGothic</vt:lpstr>
      <vt:lpstr>MS PGothic</vt:lpstr>
      <vt:lpstr>Arial</vt:lpstr>
      <vt:lpstr>Arial</vt:lpstr>
      <vt:lpstr>Calibri</vt:lpstr>
      <vt:lpstr>Helvetica Light</vt:lpstr>
      <vt:lpstr>Helvetica Neue</vt:lpstr>
      <vt:lpstr>Helvetica Neue Light</vt:lpstr>
      <vt:lpstr>Helvetica Neue Thin</vt:lpstr>
      <vt:lpstr>Helvetica Neue UltraLight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WSI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Maynard, Linda</dc:creator>
  <cp:lastModifiedBy>ADMINIBM</cp:lastModifiedBy>
  <cp:revision>652</cp:revision>
  <cp:lastPrinted>2016-10-03T17:57:35Z</cp:lastPrinted>
  <dcterms:created xsi:type="dcterms:W3CDTF">2014-01-20T17:57:59Z</dcterms:created>
  <dcterms:modified xsi:type="dcterms:W3CDTF">2017-02-08T17:28:18Z</dcterms:modified>
</cp:coreProperties>
</file>